
<file path=[Content_Types].xml><?xml version="1.0" encoding="utf-8"?>
<Types xmlns="http://schemas.openxmlformats.org/package/2006/content-types">
  <Override PartName="/ppt/slides/slide45.xml" ContentType="application/vnd.openxmlformats-officedocument.presentationml.slide+xml"/>
  <Override PartName="/ppt/slides/slide53.xml" ContentType="application/vnd.openxmlformats-officedocument.presentationml.slide+xml"/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Default Extension="jpeg" ContentType="image/jpeg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46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slides/slide54.xml" ContentType="application/vnd.openxmlformats-officedocument.presentationml.slide+xml"/>
  <Override PartName="/ppt/tableStyles.xml" ContentType="application/vnd.openxmlformats-officedocument.presentationml.tableStyles+xml"/>
  <Override PartName="/ppt/slides/slide42.xml" ContentType="application/vnd.openxmlformats-officedocument.presentationml.slide+xml"/>
  <Override PartName="/ppt/slides/slide50.xml" ContentType="application/vnd.openxmlformats-officedocument.presentationml.slide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47.xml" ContentType="application/vnd.openxmlformats-officedocument.presentationml.slide+xml"/>
  <Override PartName="/ppt/slides/slide55.xml" ContentType="application/vnd.openxmlformats-officedocument.presentationml.slide+xml"/>
  <Override PartName="/ppt/slides/slide43.xml" ContentType="application/vnd.openxmlformats-officedocument.presentationml.slide+xml"/>
  <Override PartName="/ppt/slides/slide51.xml" ContentType="application/vnd.openxmlformats-officedocument.presentationml.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44.xml" ContentType="application/vnd.openxmlformats-officedocument.presentationml.slide+xml"/>
  <Override PartName="/ppt/slides/slide52.xml" ContentType="application/vnd.openxmlformats-officedocument.presentationml.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9.xml" ContentType="application/vnd.openxmlformats-officedocument.presentationml.slide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57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9" r:id="rId13"/>
    <p:sldId id="267" r:id="rId14"/>
    <p:sldId id="270" r:id="rId15"/>
    <p:sldId id="266" r:id="rId16"/>
    <p:sldId id="272" r:id="rId17"/>
    <p:sldId id="271" r:id="rId18"/>
    <p:sldId id="273" r:id="rId19"/>
    <p:sldId id="274" r:id="rId20"/>
    <p:sldId id="278" r:id="rId21"/>
    <p:sldId id="300" r:id="rId22"/>
    <p:sldId id="275" r:id="rId23"/>
    <p:sldId id="276" r:id="rId24"/>
    <p:sldId id="277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84" r:id="rId37"/>
    <p:sldId id="291" r:id="rId38"/>
    <p:sldId id="292" r:id="rId39"/>
    <p:sldId id="293" r:id="rId40"/>
    <p:sldId id="295" r:id="rId41"/>
    <p:sldId id="296" r:id="rId42"/>
    <p:sldId id="297" r:id="rId43"/>
    <p:sldId id="298" r:id="rId44"/>
    <p:sldId id="299" r:id="rId45"/>
    <p:sldId id="311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0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F6DA3-EA9A-004D-870A-A38D50DED5D9}" type="datetimeFigureOut">
              <a:rPr lang="en-US" smtClean="0"/>
              <a:t>8/10/16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5A7B2-C3E5-CB4D-A1E3-8A9E9B1D785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Thalamus egg shaped, but different nuclei do do </a:t>
            </a:r>
            <a:r>
              <a:rPr lang="en-US" dirty="0" err="1" smtClean="0"/>
              <a:t>differnet</a:t>
            </a:r>
            <a:r>
              <a:rPr lang="en-US" dirty="0" smtClean="0"/>
              <a:t>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5A7B2-C3E5-CB4D-A1E3-8A9E9B1D7855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Hypothalamus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5A7B2-C3E5-CB4D-A1E3-8A9E9B1D7855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Directly</a:t>
            </a:r>
            <a:r>
              <a:rPr lang="en-US" baseline="0" dirty="0" smtClean="0"/>
              <a:t> from receptor to brain: olfactory cortex without </a:t>
            </a:r>
            <a:r>
              <a:rPr lang="en-US" baseline="0" dirty="0" err="1" smtClean="0"/>
              <a:t>synapsing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5A7B2-C3E5-CB4D-A1E3-8A9E9B1D7855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98E92FBD-BC8F-A547-BC7B-64600E455003}" type="datetimeFigureOut">
              <a:rPr lang="en-US" smtClean="0"/>
              <a:t>8/10/16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028F6198-2823-3C44-881C-3838D534EC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92FBD-BC8F-A547-BC7B-64600E455003}" type="datetimeFigureOut">
              <a:rPr lang="en-US" smtClean="0"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6198-2823-3C44-881C-3838D534EC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92FBD-BC8F-A547-BC7B-64600E455003}" type="datetimeFigureOut">
              <a:rPr lang="en-US" smtClean="0"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6198-2823-3C44-881C-3838D534EC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92FBD-BC8F-A547-BC7B-64600E455003}" type="datetimeFigureOut">
              <a:rPr lang="en-US" smtClean="0"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6198-2823-3C44-881C-3838D534EC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92FBD-BC8F-A547-BC7B-64600E455003}" type="datetimeFigureOut">
              <a:rPr lang="en-US" smtClean="0"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6198-2823-3C44-881C-3838D534EC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92FBD-BC8F-A547-BC7B-64600E455003}" type="datetimeFigureOut">
              <a:rPr lang="en-US" smtClean="0"/>
              <a:t>8/10/16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6198-2823-3C44-881C-3838D534EC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8E92FBD-BC8F-A547-BC7B-64600E455003}" type="datetimeFigureOut">
              <a:rPr lang="en-US" smtClean="0"/>
              <a:t>8/10/16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28F6198-2823-3C44-881C-3838D534ECE9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98E92FBD-BC8F-A547-BC7B-64600E455003}" type="datetimeFigureOut">
              <a:rPr lang="en-US" smtClean="0"/>
              <a:t>8/10/16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28F6198-2823-3C44-881C-3838D534EC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92FBD-BC8F-A547-BC7B-64600E455003}" type="datetimeFigureOut">
              <a:rPr lang="en-US" smtClean="0"/>
              <a:t>8/10/16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6198-2823-3C44-881C-3838D534EC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92FBD-BC8F-A547-BC7B-64600E455003}" type="datetimeFigureOut">
              <a:rPr lang="en-US" smtClean="0"/>
              <a:t>8/10/16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6198-2823-3C44-881C-3838D534EC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92FBD-BC8F-A547-BC7B-64600E455003}" type="datetimeFigureOut">
              <a:rPr lang="en-US" smtClean="0"/>
              <a:t>8/10/16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6198-2823-3C44-881C-3838D534EC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98E92FBD-BC8F-A547-BC7B-64600E455003}" type="datetimeFigureOut">
              <a:rPr lang="en-US" smtClean="0"/>
              <a:t>8/10/16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28F6198-2823-3C44-881C-3838D534ECE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16: The Brain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Arachnoid</a:t>
            </a:r>
            <a:r>
              <a:rPr lang="en-US" dirty="0" smtClean="0"/>
              <a:t> mater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Named for spider web like connective tissue</a:t>
            </a:r>
          </a:p>
          <a:p>
            <a:r>
              <a:rPr lang="en-US" dirty="0" smtClean="0"/>
              <a:t>Subdural space</a:t>
            </a:r>
          </a:p>
          <a:p>
            <a:pPr lvl="1"/>
            <a:r>
              <a:rPr lang="en-US" dirty="0" smtClean="0"/>
              <a:t>Between </a:t>
            </a:r>
            <a:r>
              <a:rPr lang="en-US" dirty="0" err="1" smtClean="0"/>
              <a:t>arachnoid</a:t>
            </a:r>
            <a:r>
              <a:rPr lang="en-US" dirty="0" smtClean="0"/>
              <a:t> mater and </a:t>
            </a:r>
            <a:r>
              <a:rPr lang="en-US" dirty="0" err="1" smtClean="0"/>
              <a:t>dura</a:t>
            </a:r>
            <a:r>
              <a:rPr lang="en-US" dirty="0" smtClean="0"/>
              <a:t> mater</a:t>
            </a:r>
          </a:p>
          <a:p>
            <a:r>
              <a:rPr lang="en-US" dirty="0" smtClean="0"/>
              <a:t>Subarachnoid space </a:t>
            </a:r>
          </a:p>
          <a:p>
            <a:pPr lvl="1"/>
            <a:r>
              <a:rPr lang="en-US" dirty="0" smtClean="0"/>
              <a:t>Connective tissue attachments to </a:t>
            </a:r>
            <a:r>
              <a:rPr lang="en-US" dirty="0" err="1" smtClean="0"/>
              <a:t>pia</a:t>
            </a:r>
            <a:r>
              <a:rPr lang="en-US" dirty="0" smtClean="0"/>
              <a:t> mater</a:t>
            </a:r>
          </a:p>
          <a:p>
            <a:r>
              <a:rPr lang="en-US" dirty="0" smtClean="0"/>
              <a:t>Projections into venous </a:t>
            </a:r>
            <a:r>
              <a:rPr lang="en-US" dirty="0" err="1" smtClean="0"/>
              <a:t>sinues</a:t>
            </a:r>
            <a:endParaRPr lang="en-US" dirty="0" smtClean="0"/>
          </a:p>
          <a:p>
            <a:pPr lvl="1"/>
            <a:r>
              <a:rPr lang="en-US" dirty="0" err="1" smtClean="0"/>
              <a:t>Arachnoid</a:t>
            </a:r>
            <a:r>
              <a:rPr lang="en-US" dirty="0" smtClean="0"/>
              <a:t> granulations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915" name="Picture 91" descr="15_04Figure-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63" y="136525"/>
            <a:ext cx="8548687" cy="6584950"/>
          </a:xfrm>
          <a:prstGeom prst="rect">
            <a:avLst/>
          </a:prstGeom>
          <a:noFill/>
        </p:spPr>
      </p:pic>
      <p:sp>
        <p:nvSpPr>
          <p:cNvPr id="333827" name="Rectangle 3"/>
          <p:cNvSpPr>
            <a:spLocks noChangeArrowheads="1"/>
          </p:cNvSpPr>
          <p:nvPr>
            <p:ph type="ctrTitle"/>
          </p:nvPr>
        </p:nvSpPr>
        <p:spPr bwMode="auto">
          <a:xfrm>
            <a:off x="152400" y="0"/>
            <a:ext cx="1981200" cy="304800"/>
          </a:xfrm>
          <a:noFill/>
          <a:ln w="3175"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</a:pPr>
            <a:r>
              <a:rPr lang="en-US" sz="1200">
                <a:latin typeface="Arial" pitchFamily="-102" charset="0"/>
              </a:rPr>
              <a:t>LE 15-4</a:t>
            </a:r>
          </a:p>
        </p:txBody>
      </p:sp>
      <p:sp>
        <p:nvSpPr>
          <p:cNvPr id="333835" name="Text Box 11"/>
          <p:cNvSpPr txBox="1">
            <a:spLocks noChangeArrowheads="1"/>
          </p:cNvSpPr>
          <p:nvPr/>
        </p:nvSpPr>
        <p:spPr bwMode="auto">
          <a:xfrm>
            <a:off x="4473575" y="833438"/>
            <a:ext cx="635000" cy="15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Cranium</a:t>
            </a:r>
          </a:p>
        </p:txBody>
      </p:sp>
      <p:sp>
        <p:nvSpPr>
          <p:cNvPr id="333862" name="Text Box 38"/>
          <p:cNvSpPr txBox="1">
            <a:spLocks noChangeArrowheads="1"/>
          </p:cNvSpPr>
          <p:nvPr/>
        </p:nvSpPr>
        <p:spPr bwMode="auto">
          <a:xfrm>
            <a:off x="4473575" y="1135063"/>
            <a:ext cx="8286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Dura mater</a:t>
            </a:r>
          </a:p>
        </p:txBody>
      </p:sp>
      <p:sp>
        <p:nvSpPr>
          <p:cNvPr id="333863" name="Text Box 39"/>
          <p:cNvSpPr txBox="1">
            <a:spLocks noChangeArrowheads="1"/>
          </p:cNvSpPr>
          <p:nvPr/>
        </p:nvSpPr>
        <p:spPr bwMode="auto">
          <a:xfrm>
            <a:off x="4471988" y="1503363"/>
            <a:ext cx="1501775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Subarachnoid space</a:t>
            </a:r>
          </a:p>
        </p:txBody>
      </p:sp>
      <p:sp>
        <p:nvSpPr>
          <p:cNvPr id="333864" name="Text Box 40"/>
          <p:cNvSpPr txBox="1">
            <a:spLocks noChangeArrowheads="1"/>
          </p:cNvSpPr>
          <p:nvPr/>
        </p:nvSpPr>
        <p:spPr bwMode="auto">
          <a:xfrm>
            <a:off x="4468813" y="1870075"/>
            <a:ext cx="1250950" cy="14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Arachnoid mater</a:t>
            </a:r>
          </a:p>
        </p:txBody>
      </p:sp>
      <p:sp>
        <p:nvSpPr>
          <p:cNvPr id="333865" name="Text Box 41"/>
          <p:cNvSpPr txBox="1">
            <a:spLocks noChangeArrowheads="1"/>
          </p:cNvSpPr>
          <p:nvPr/>
        </p:nvSpPr>
        <p:spPr bwMode="auto">
          <a:xfrm>
            <a:off x="4468813" y="2187575"/>
            <a:ext cx="1525587" cy="31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Cerebral cortex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covered by pia mater</a:t>
            </a:r>
          </a:p>
        </p:txBody>
      </p:sp>
      <p:sp>
        <p:nvSpPr>
          <p:cNvPr id="333866" name="Text Box 42"/>
          <p:cNvSpPr txBox="1">
            <a:spLocks noChangeArrowheads="1"/>
          </p:cNvSpPr>
          <p:nvPr/>
        </p:nvSpPr>
        <p:spPr bwMode="auto">
          <a:xfrm>
            <a:off x="2251075" y="198438"/>
            <a:ext cx="838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ANTERIOR</a:t>
            </a:r>
          </a:p>
        </p:txBody>
      </p:sp>
      <p:sp>
        <p:nvSpPr>
          <p:cNvPr id="333867" name="Text Box 43"/>
          <p:cNvSpPr txBox="1">
            <a:spLocks noChangeArrowheads="1"/>
          </p:cNvSpPr>
          <p:nvPr/>
        </p:nvSpPr>
        <p:spPr bwMode="auto">
          <a:xfrm>
            <a:off x="312738" y="1390650"/>
            <a:ext cx="922337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Epicranial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aponeurosis</a:t>
            </a:r>
          </a:p>
        </p:txBody>
      </p:sp>
      <p:sp>
        <p:nvSpPr>
          <p:cNvPr id="333868" name="Text Box 44"/>
          <p:cNvSpPr txBox="1">
            <a:spLocks noChangeArrowheads="1"/>
          </p:cNvSpPr>
          <p:nvPr/>
        </p:nvSpPr>
        <p:spPr bwMode="auto">
          <a:xfrm>
            <a:off x="355600" y="401638"/>
            <a:ext cx="879475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Loose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connective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tissue and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periosteum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of cranium</a:t>
            </a:r>
          </a:p>
        </p:txBody>
      </p:sp>
      <p:sp>
        <p:nvSpPr>
          <p:cNvPr id="333869" name="Text Box 45"/>
          <p:cNvSpPr txBox="1">
            <a:spLocks noChangeArrowheads="1"/>
          </p:cNvSpPr>
          <p:nvPr/>
        </p:nvSpPr>
        <p:spPr bwMode="auto">
          <a:xfrm>
            <a:off x="590550" y="1822450"/>
            <a:ext cx="457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Scalp</a:t>
            </a:r>
          </a:p>
        </p:txBody>
      </p:sp>
      <p:sp>
        <p:nvSpPr>
          <p:cNvPr id="333870" name="Text Box 46"/>
          <p:cNvSpPr txBox="1">
            <a:spLocks noChangeArrowheads="1"/>
          </p:cNvSpPr>
          <p:nvPr/>
        </p:nvSpPr>
        <p:spPr bwMode="auto">
          <a:xfrm>
            <a:off x="2187575" y="3919538"/>
            <a:ext cx="8890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POSTERIOR</a:t>
            </a:r>
          </a:p>
        </p:txBody>
      </p:sp>
      <p:sp>
        <p:nvSpPr>
          <p:cNvPr id="333871" name="Text Box 47"/>
          <p:cNvSpPr txBox="1">
            <a:spLocks noChangeArrowheads="1"/>
          </p:cNvSpPr>
          <p:nvPr/>
        </p:nvSpPr>
        <p:spPr bwMode="auto">
          <a:xfrm>
            <a:off x="4883150" y="4000500"/>
            <a:ext cx="1231900" cy="15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Coronal section</a:t>
            </a:r>
          </a:p>
        </p:txBody>
      </p:sp>
      <p:sp>
        <p:nvSpPr>
          <p:cNvPr id="333872" name="Text Box 48"/>
          <p:cNvSpPr txBox="1">
            <a:spLocks noChangeArrowheads="1"/>
          </p:cNvSpPr>
          <p:nvPr/>
        </p:nvSpPr>
        <p:spPr bwMode="auto">
          <a:xfrm>
            <a:off x="2771775" y="4783138"/>
            <a:ext cx="8890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Dura mater</a:t>
            </a:r>
          </a:p>
        </p:txBody>
      </p:sp>
      <p:sp>
        <p:nvSpPr>
          <p:cNvPr id="333873" name="Text Box 49"/>
          <p:cNvSpPr txBox="1">
            <a:spLocks noChangeArrowheads="1"/>
          </p:cNvSpPr>
          <p:nvPr/>
        </p:nvSpPr>
        <p:spPr bwMode="auto">
          <a:xfrm>
            <a:off x="473075" y="5087938"/>
            <a:ext cx="12192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Subdural space</a:t>
            </a:r>
          </a:p>
        </p:txBody>
      </p:sp>
      <p:sp>
        <p:nvSpPr>
          <p:cNvPr id="333874" name="Text Box 50"/>
          <p:cNvSpPr txBox="1">
            <a:spLocks noChangeArrowheads="1"/>
          </p:cNvSpPr>
          <p:nvPr/>
        </p:nvSpPr>
        <p:spPr bwMode="auto">
          <a:xfrm>
            <a:off x="752475" y="5799138"/>
            <a:ext cx="8890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Falx cerebri</a:t>
            </a:r>
          </a:p>
        </p:txBody>
      </p:sp>
      <p:sp>
        <p:nvSpPr>
          <p:cNvPr id="333875" name="Text Box 51"/>
          <p:cNvSpPr txBox="1">
            <a:spLocks noChangeArrowheads="1"/>
          </p:cNvSpPr>
          <p:nvPr/>
        </p:nvSpPr>
        <p:spPr bwMode="auto">
          <a:xfrm>
            <a:off x="3101975" y="6091238"/>
            <a:ext cx="1244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Cerebral cortex</a:t>
            </a:r>
          </a:p>
        </p:txBody>
      </p:sp>
      <p:sp>
        <p:nvSpPr>
          <p:cNvPr id="333876" name="Text Box 52"/>
          <p:cNvSpPr txBox="1">
            <a:spLocks noChangeArrowheads="1"/>
          </p:cNvSpPr>
          <p:nvPr/>
        </p:nvSpPr>
        <p:spPr bwMode="auto">
          <a:xfrm>
            <a:off x="5138738" y="4557713"/>
            <a:ext cx="1308100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Arachnoid mater</a:t>
            </a:r>
          </a:p>
        </p:txBody>
      </p:sp>
      <p:sp>
        <p:nvSpPr>
          <p:cNvPr id="333877" name="Text Box 53"/>
          <p:cNvSpPr txBox="1">
            <a:spLocks noChangeArrowheads="1"/>
          </p:cNvSpPr>
          <p:nvPr/>
        </p:nvSpPr>
        <p:spPr bwMode="auto">
          <a:xfrm>
            <a:off x="4672013" y="5862638"/>
            <a:ext cx="72390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Pia mater</a:t>
            </a:r>
          </a:p>
        </p:txBody>
      </p:sp>
      <p:sp>
        <p:nvSpPr>
          <p:cNvPr id="333878" name="Text Box 54"/>
          <p:cNvSpPr txBox="1">
            <a:spLocks noChangeArrowheads="1"/>
          </p:cNvSpPr>
          <p:nvPr/>
        </p:nvSpPr>
        <p:spPr bwMode="auto">
          <a:xfrm>
            <a:off x="5667375" y="5494338"/>
            <a:ext cx="72390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Pia mater</a:t>
            </a:r>
          </a:p>
        </p:txBody>
      </p:sp>
      <p:sp>
        <p:nvSpPr>
          <p:cNvPr id="333879" name="Text Box 55"/>
          <p:cNvSpPr txBox="1">
            <a:spLocks noChangeArrowheads="1"/>
          </p:cNvSpPr>
          <p:nvPr/>
        </p:nvSpPr>
        <p:spPr bwMode="auto">
          <a:xfrm>
            <a:off x="473075" y="4503738"/>
            <a:ext cx="12827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Superior sagittal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sinus</a:t>
            </a:r>
          </a:p>
        </p:txBody>
      </p:sp>
      <p:sp>
        <p:nvSpPr>
          <p:cNvPr id="333880" name="Text Box 56"/>
          <p:cNvSpPr txBox="1">
            <a:spLocks noChangeArrowheads="1"/>
          </p:cNvSpPr>
          <p:nvPr/>
        </p:nvSpPr>
        <p:spPr bwMode="auto">
          <a:xfrm>
            <a:off x="714375" y="5367338"/>
            <a:ext cx="8890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Arachnoid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granulation</a:t>
            </a:r>
          </a:p>
        </p:txBody>
      </p:sp>
      <p:sp>
        <p:nvSpPr>
          <p:cNvPr id="333881" name="Text Box 57"/>
          <p:cNvSpPr txBox="1">
            <a:spLocks noChangeArrowheads="1"/>
          </p:cNvSpPr>
          <p:nvPr/>
        </p:nvSpPr>
        <p:spPr bwMode="auto">
          <a:xfrm>
            <a:off x="457200" y="6029325"/>
            <a:ext cx="11461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Subarachnoid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space</a:t>
            </a:r>
          </a:p>
        </p:txBody>
      </p:sp>
      <p:sp>
        <p:nvSpPr>
          <p:cNvPr id="333882" name="Text Box 58"/>
          <p:cNvSpPr txBox="1">
            <a:spLocks noChangeArrowheads="1"/>
          </p:cNvSpPr>
          <p:nvPr/>
        </p:nvSpPr>
        <p:spPr bwMode="auto">
          <a:xfrm>
            <a:off x="5397500" y="5976938"/>
            <a:ext cx="95567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Perivascular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space</a:t>
            </a:r>
          </a:p>
        </p:txBody>
      </p:sp>
      <p:sp>
        <p:nvSpPr>
          <p:cNvPr id="333883" name="Text Box 59"/>
          <p:cNvSpPr txBox="1">
            <a:spLocks noChangeArrowheads="1"/>
          </p:cNvSpPr>
          <p:nvPr/>
        </p:nvSpPr>
        <p:spPr bwMode="auto">
          <a:xfrm>
            <a:off x="5740400" y="5138738"/>
            <a:ext cx="612775" cy="3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Cerebral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vein</a:t>
            </a:r>
          </a:p>
        </p:txBody>
      </p:sp>
      <p:sp>
        <p:nvSpPr>
          <p:cNvPr id="333884" name="Text Box 60"/>
          <p:cNvSpPr txBox="1">
            <a:spLocks noChangeArrowheads="1"/>
          </p:cNvSpPr>
          <p:nvPr/>
        </p:nvSpPr>
        <p:spPr bwMode="auto">
          <a:xfrm>
            <a:off x="5499100" y="4770438"/>
            <a:ext cx="854075" cy="3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Arachnoid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trabecula</a:t>
            </a:r>
          </a:p>
        </p:txBody>
      </p:sp>
      <p:sp>
        <p:nvSpPr>
          <p:cNvPr id="333885" name="Text Box 61"/>
          <p:cNvSpPr txBox="1">
            <a:spLocks noChangeArrowheads="1"/>
          </p:cNvSpPr>
          <p:nvPr/>
        </p:nvSpPr>
        <p:spPr bwMode="auto">
          <a:xfrm>
            <a:off x="6616700" y="5595938"/>
            <a:ext cx="66357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Cerebral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cortex</a:t>
            </a:r>
          </a:p>
        </p:txBody>
      </p:sp>
      <p:sp>
        <p:nvSpPr>
          <p:cNvPr id="333886" name="Text Box 62"/>
          <p:cNvSpPr txBox="1">
            <a:spLocks noChangeArrowheads="1"/>
          </p:cNvSpPr>
          <p:nvPr/>
        </p:nvSpPr>
        <p:spPr bwMode="auto">
          <a:xfrm>
            <a:off x="4673600" y="5024438"/>
            <a:ext cx="95567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Arachnoid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mater</a:t>
            </a:r>
          </a:p>
        </p:txBody>
      </p:sp>
      <p:sp>
        <p:nvSpPr>
          <p:cNvPr id="333887" name="Text Box 63"/>
          <p:cNvSpPr txBox="1">
            <a:spLocks noChangeArrowheads="1"/>
          </p:cNvSpPr>
          <p:nvPr/>
        </p:nvSpPr>
        <p:spPr bwMode="auto">
          <a:xfrm>
            <a:off x="4675188" y="5410200"/>
            <a:ext cx="790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Arachnoid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trabeculae</a:t>
            </a:r>
          </a:p>
        </p:txBody>
      </p:sp>
      <p:sp>
        <p:nvSpPr>
          <p:cNvPr id="333888" name="Line 64"/>
          <p:cNvSpPr>
            <a:spLocks noChangeShapeType="1"/>
          </p:cNvSpPr>
          <p:nvPr/>
        </p:nvSpPr>
        <p:spPr bwMode="auto">
          <a:xfrm flipV="1">
            <a:off x="4394200" y="5092700"/>
            <a:ext cx="249238" cy="1349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3889" name="Line 65"/>
          <p:cNvSpPr>
            <a:spLocks noChangeShapeType="1"/>
          </p:cNvSpPr>
          <p:nvPr/>
        </p:nvSpPr>
        <p:spPr bwMode="auto">
          <a:xfrm>
            <a:off x="4368800" y="5313363"/>
            <a:ext cx="284163" cy="173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3890" name="Line 66"/>
          <p:cNvSpPr>
            <a:spLocks noChangeShapeType="1"/>
          </p:cNvSpPr>
          <p:nvPr/>
        </p:nvSpPr>
        <p:spPr bwMode="auto">
          <a:xfrm>
            <a:off x="4271963" y="5478463"/>
            <a:ext cx="384175" cy="7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3891" name="Line 67"/>
          <p:cNvSpPr>
            <a:spLocks noChangeShapeType="1"/>
          </p:cNvSpPr>
          <p:nvPr/>
        </p:nvSpPr>
        <p:spPr bwMode="auto">
          <a:xfrm>
            <a:off x="4043363" y="5719763"/>
            <a:ext cx="600075" cy="211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3892" name="Line 68"/>
          <p:cNvSpPr>
            <a:spLocks noChangeShapeType="1"/>
          </p:cNvSpPr>
          <p:nvPr/>
        </p:nvSpPr>
        <p:spPr bwMode="auto">
          <a:xfrm flipV="1">
            <a:off x="6383338" y="4643438"/>
            <a:ext cx="809625" cy="4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3893" name="Line 69"/>
          <p:cNvSpPr>
            <a:spLocks noChangeShapeType="1"/>
          </p:cNvSpPr>
          <p:nvPr/>
        </p:nvSpPr>
        <p:spPr bwMode="auto">
          <a:xfrm>
            <a:off x="6375400" y="4843463"/>
            <a:ext cx="347663" cy="177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3894" name="Line 70"/>
          <p:cNvSpPr>
            <a:spLocks noChangeShapeType="1"/>
          </p:cNvSpPr>
          <p:nvPr/>
        </p:nvSpPr>
        <p:spPr bwMode="auto">
          <a:xfrm>
            <a:off x="6383338" y="5224463"/>
            <a:ext cx="1127125" cy="10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3895" name="Line 71"/>
          <p:cNvSpPr>
            <a:spLocks noChangeShapeType="1"/>
          </p:cNvSpPr>
          <p:nvPr/>
        </p:nvSpPr>
        <p:spPr bwMode="auto">
          <a:xfrm>
            <a:off x="6378575" y="5575300"/>
            <a:ext cx="431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3896" name="Line 72"/>
          <p:cNvSpPr>
            <a:spLocks noChangeShapeType="1"/>
          </p:cNvSpPr>
          <p:nvPr/>
        </p:nvSpPr>
        <p:spPr bwMode="auto">
          <a:xfrm flipH="1">
            <a:off x="6807200" y="5389563"/>
            <a:ext cx="381000" cy="1857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3898" name="Line 74"/>
          <p:cNvSpPr>
            <a:spLocks noChangeShapeType="1"/>
          </p:cNvSpPr>
          <p:nvPr/>
        </p:nvSpPr>
        <p:spPr bwMode="auto">
          <a:xfrm>
            <a:off x="6380163" y="6057900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3899" name="Line 75"/>
          <p:cNvSpPr>
            <a:spLocks noChangeShapeType="1"/>
          </p:cNvSpPr>
          <p:nvPr/>
        </p:nvSpPr>
        <p:spPr bwMode="auto">
          <a:xfrm>
            <a:off x="3306763" y="1960563"/>
            <a:ext cx="1130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3900" name="Line 76"/>
          <p:cNvSpPr>
            <a:spLocks noChangeShapeType="1"/>
          </p:cNvSpPr>
          <p:nvPr/>
        </p:nvSpPr>
        <p:spPr bwMode="auto">
          <a:xfrm flipV="1">
            <a:off x="3632200" y="2268538"/>
            <a:ext cx="812800" cy="4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3901" name="Line 77"/>
          <p:cNvSpPr>
            <a:spLocks noChangeShapeType="1"/>
          </p:cNvSpPr>
          <p:nvPr/>
        </p:nvSpPr>
        <p:spPr bwMode="auto">
          <a:xfrm>
            <a:off x="3683000" y="1570038"/>
            <a:ext cx="749300" cy="4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3902" name="Line 78"/>
          <p:cNvSpPr>
            <a:spLocks noChangeShapeType="1"/>
          </p:cNvSpPr>
          <p:nvPr/>
        </p:nvSpPr>
        <p:spPr bwMode="auto">
          <a:xfrm>
            <a:off x="3068638" y="1211263"/>
            <a:ext cx="13684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3903" name="Line 79"/>
          <p:cNvSpPr>
            <a:spLocks noChangeShapeType="1"/>
          </p:cNvSpPr>
          <p:nvPr/>
        </p:nvSpPr>
        <p:spPr bwMode="auto">
          <a:xfrm>
            <a:off x="2671763" y="909638"/>
            <a:ext cx="1773237" cy="4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3904" name="Line 80"/>
          <p:cNvSpPr>
            <a:spLocks noChangeShapeType="1"/>
          </p:cNvSpPr>
          <p:nvPr/>
        </p:nvSpPr>
        <p:spPr bwMode="auto">
          <a:xfrm>
            <a:off x="3233738" y="762000"/>
            <a:ext cx="681037" cy="150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3905" name="Line 81"/>
          <p:cNvSpPr>
            <a:spLocks noChangeShapeType="1"/>
          </p:cNvSpPr>
          <p:nvPr/>
        </p:nvSpPr>
        <p:spPr bwMode="auto">
          <a:xfrm>
            <a:off x="3535363" y="1071563"/>
            <a:ext cx="561975" cy="139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3906" name="Line 82"/>
          <p:cNvSpPr>
            <a:spLocks noChangeShapeType="1"/>
          </p:cNvSpPr>
          <p:nvPr/>
        </p:nvSpPr>
        <p:spPr bwMode="auto">
          <a:xfrm flipV="1">
            <a:off x="1028700" y="1811338"/>
            <a:ext cx="398463" cy="936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3907" name="Line 83"/>
          <p:cNvSpPr>
            <a:spLocks noChangeShapeType="1"/>
          </p:cNvSpPr>
          <p:nvPr/>
        </p:nvSpPr>
        <p:spPr bwMode="auto">
          <a:xfrm>
            <a:off x="1265238" y="1481138"/>
            <a:ext cx="508000" cy="4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3908" name="Line 84"/>
          <p:cNvSpPr>
            <a:spLocks noChangeShapeType="1"/>
          </p:cNvSpPr>
          <p:nvPr/>
        </p:nvSpPr>
        <p:spPr bwMode="auto">
          <a:xfrm>
            <a:off x="1262063" y="495300"/>
            <a:ext cx="993775" cy="334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3909" name="Line 85"/>
          <p:cNvSpPr>
            <a:spLocks noChangeShapeType="1"/>
          </p:cNvSpPr>
          <p:nvPr/>
        </p:nvSpPr>
        <p:spPr bwMode="auto">
          <a:xfrm>
            <a:off x="1620838" y="6100763"/>
            <a:ext cx="944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3910" name="Line 86"/>
          <p:cNvSpPr>
            <a:spLocks noChangeShapeType="1"/>
          </p:cNvSpPr>
          <p:nvPr/>
        </p:nvSpPr>
        <p:spPr bwMode="auto">
          <a:xfrm>
            <a:off x="1633538" y="5875338"/>
            <a:ext cx="11477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3911" name="Line 87"/>
          <p:cNvSpPr>
            <a:spLocks noChangeShapeType="1"/>
          </p:cNvSpPr>
          <p:nvPr/>
        </p:nvSpPr>
        <p:spPr bwMode="auto">
          <a:xfrm>
            <a:off x="1630363" y="5430838"/>
            <a:ext cx="1044575" cy="4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3912" name="Line 88"/>
          <p:cNvSpPr>
            <a:spLocks noChangeShapeType="1"/>
          </p:cNvSpPr>
          <p:nvPr/>
        </p:nvSpPr>
        <p:spPr bwMode="auto">
          <a:xfrm flipV="1">
            <a:off x="1630363" y="5164138"/>
            <a:ext cx="333375" cy="4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3913" name="Line 89"/>
          <p:cNvSpPr>
            <a:spLocks noChangeShapeType="1"/>
          </p:cNvSpPr>
          <p:nvPr/>
        </p:nvSpPr>
        <p:spPr bwMode="auto">
          <a:xfrm flipV="1">
            <a:off x="1800225" y="4578350"/>
            <a:ext cx="325438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3914" name="Line 90"/>
          <p:cNvSpPr>
            <a:spLocks noChangeShapeType="1"/>
          </p:cNvSpPr>
          <p:nvPr/>
        </p:nvSpPr>
        <p:spPr bwMode="auto">
          <a:xfrm flipH="1" flipV="1">
            <a:off x="2120900" y="4575175"/>
            <a:ext cx="741363" cy="712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Cerebrospinal Fluid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Physical support of the brain</a:t>
            </a:r>
          </a:p>
          <a:p>
            <a:r>
              <a:rPr lang="en-US" dirty="0" smtClean="0"/>
              <a:t>Chemical support of the brain	</a:t>
            </a:r>
          </a:p>
          <a:p>
            <a:pPr lvl="1"/>
            <a:r>
              <a:rPr lang="en-US" dirty="0" smtClean="0"/>
              <a:t>Freely permeable with interstitial fluid surrounding neurons</a:t>
            </a:r>
          </a:p>
          <a:p>
            <a:r>
              <a:rPr lang="en-US" dirty="0" smtClean="0"/>
              <a:t>Formation</a:t>
            </a:r>
          </a:p>
          <a:p>
            <a:pPr lvl="1"/>
            <a:r>
              <a:rPr lang="en-US" dirty="0" smtClean="0"/>
              <a:t>Choroid plexus: Specialized </a:t>
            </a:r>
            <a:r>
              <a:rPr lang="en-US" dirty="0" err="1" smtClean="0"/>
              <a:t>ependymal</a:t>
            </a:r>
            <a:r>
              <a:rPr lang="en-US" dirty="0" smtClean="0"/>
              <a:t> cells</a:t>
            </a:r>
          </a:p>
          <a:p>
            <a:pPr lvl="2"/>
            <a:r>
              <a:rPr lang="en-US" dirty="0" smtClean="0"/>
              <a:t>Produces 500ml/day, replaced every 8 hrs</a:t>
            </a:r>
          </a:p>
          <a:p>
            <a:r>
              <a:rPr lang="en-US" dirty="0" smtClean="0"/>
              <a:t>Circulation	</a:t>
            </a:r>
          </a:p>
          <a:p>
            <a:pPr lvl="1"/>
            <a:r>
              <a:rPr lang="en-US" dirty="0" smtClean="0"/>
              <a:t>Produced in lateral ventricles – down to central canal – flows fourth ventricle into subarachnoid space – general circulation through </a:t>
            </a:r>
            <a:r>
              <a:rPr lang="en-US" dirty="0" err="1" smtClean="0"/>
              <a:t>arachnoid</a:t>
            </a:r>
            <a:r>
              <a:rPr lang="en-US" dirty="0" smtClean="0"/>
              <a:t> granulations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059" name="Picture 115" descr="15_06Figure-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63" y="136525"/>
            <a:ext cx="8548687" cy="6584950"/>
          </a:xfrm>
          <a:prstGeom prst="rect">
            <a:avLst/>
          </a:prstGeom>
          <a:noFill/>
        </p:spPr>
      </p:pic>
      <p:sp>
        <p:nvSpPr>
          <p:cNvPr id="338947" name="Rectangle 3"/>
          <p:cNvSpPr>
            <a:spLocks noChangeArrowheads="1"/>
          </p:cNvSpPr>
          <p:nvPr>
            <p:ph type="ctrTitle"/>
          </p:nvPr>
        </p:nvSpPr>
        <p:spPr bwMode="auto">
          <a:xfrm>
            <a:off x="152400" y="0"/>
            <a:ext cx="1981200" cy="304800"/>
          </a:xfrm>
          <a:noFill/>
          <a:ln w="3175"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</a:pPr>
            <a:r>
              <a:rPr lang="en-US" sz="1200">
                <a:latin typeface="Arial" pitchFamily="-102" charset="0"/>
              </a:rPr>
              <a:t>LE 15-6</a:t>
            </a:r>
          </a:p>
        </p:txBody>
      </p:sp>
      <p:sp>
        <p:nvSpPr>
          <p:cNvPr id="338966" name="Text Box 22"/>
          <p:cNvSpPr txBox="1">
            <a:spLocks noChangeArrowheads="1"/>
          </p:cNvSpPr>
          <p:nvPr/>
        </p:nvSpPr>
        <p:spPr bwMode="auto">
          <a:xfrm>
            <a:off x="4035425" y="4102100"/>
            <a:ext cx="984250" cy="13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Central canal</a:t>
            </a:r>
          </a:p>
        </p:txBody>
      </p:sp>
      <p:sp>
        <p:nvSpPr>
          <p:cNvPr id="338992" name="Text Box 48"/>
          <p:cNvSpPr txBox="1">
            <a:spLocks noChangeArrowheads="1"/>
          </p:cNvSpPr>
          <p:nvPr/>
        </p:nvSpPr>
        <p:spPr bwMode="auto">
          <a:xfrm>
            <a:off x="4029075" y="4879975"/>
            <a:ext cx="857250" cy="12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Spinal cord</a:t>
            </a:r>
          </a:p>
        </p:txBody>
      </p:sp>
      <p:sp>
        <p:nvSpPr>
          <p:cNvPr id="338993" name="Text Box 49"/>
          <p:cNvSpPr txBox="1">
            <a:spLocks noChangeArrowheads="1"/>
          </p:cNvSpPr>
          <p:nvPr/>
        </p:nvSpPr>
        <p:spPr bwMode="auto">
          <a:xfrm>
            <a:off x="4057650" y="5864225"/>
            <a:ext cx="1128713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Filum terminale</a:t>
            </a:r>
          </a:p>
        </p:txBody>
      </p:sp>
      <p:sp>
        <p:nvSpPr>
          <p:cNvPr id="338994" name="Line 50"/>
          <p:cNvSpPr>
            <a:spLocks noChangeShapeType="1"/>
          </p:cNvSpPr>
          <p:nvPr/>
        </p:nvSpPr>
        <p:spPr bwMode="auto">
          <a:xfrm flipV="1">
            <a:off x="3606800" y="5935663"/>
            <a:ext cx="4191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995" name="Line 51"/>
          <p:cNvSpPr>
            <a:spLocks noChangeShapeType="1"/>
          </p:cNvSpPr>
          <p:nvPr/>
        </p:nvSpPr>
        <p:spPr bwMode="auto">
          <a:xfrm flipV="1">
            <a:off x="3614738" y="4953000"/>
            <a:ext cx="411162" cy="47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996" name="Line 52"/>
          <p:cNvSpPr>
            <a:spLocks noChangeShapeType="1"/>
          </p:cNvSpPr>
          <p:nvPr/>
        </p:nvSpPr>
        <p:spPr bwMode="auto">
          <a:xfrm>
            <a:off x="3509963" y="4178300"/>
            <a:ext cx="4984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997" name="Text Box 53"/>
          <p:cNvSpPr txBox="1">
            <a:spLocks noChangeArrowheads="1"/>
          </p:cNvSpPr>
          <p:nvPr/>
        </p:nvSpPr>
        <p:spPr bwMode="auto">
          <a:xfrm>
            <a:off x="1512888" y="5195888"/>
            <a:ext cx="857250" cy="12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Dura mater</a:t>
            </a:r>
          </a:p>
        </p:txBody>
      </p:sp>
      <p:sp>
        <p:nvSpPr>
          <p:cNvPr id="338998" name="Text Box 54"/>
          <p:cNvSpPr txBox="1">
            <a:spLocks noChangeArrowheads="1"/>
          </p:cNvSpPr>
          <p:nvPr/>
        </p:nvSpPr>
        <p:spPr bwMode="auto">
          <a:xfrm>
            <a:off x="1057275" y="3978275"/>
            <a:ext cx="13192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Choroid plexus of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fourth ventricle</a:t>
            </a:r>
          </a:p>
        </p:txBody>
      </p:sp>
      <p:sp>
        <p:nvSpPr>
          <p:cNvPr id="338999" name="Text Box 55"/>
          <p:cNvSpPr txBox="1">
            <a:spLocks noChangeArrowheads="1"/>
          </p:cNvSpPr>
          <p:nvPr/>
        </p:nvSpPr>
        <p:spPr bwMode="auto">
          <a:xfrm>
            <a:off x="1138238" y="4675188"/>
            <a:ext cx="12350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Arachnoid mater</a:t>
            </a:r>
          </a:p>
        </p:txBody>
      </p:sp>
      <p:sp>
        <p:nvSpPr>
          <p:cNvPr id="339000" name="Text Box 56"/>
          <p:cNvSpPr txBox="1">
            <a:spLocks noChangeArrowheads="1"/>
          </p:cNvSpPr>
          <p:nvPr/>
        </p:nvSpPr>
        <p:spPr bwMode="auto">
          <a:xfrm>
            <a:off x="852488" y="4916488"/>
            <a:ext cx="1517650" cy="15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Subarachnoid space</a:t>
            </a:r>
          </a:p>
        </p:txBody>
      </p:sp>
      <p:sp>
        <p:nvSpPr>
          <p:cNvPr id="339001" name="Text Box 57"/>
          <p:cNvSpPr txBox="1">
            <a:spLocks noChangeArrowheads="1"/>
          </p:cNvSpPr>
          <p:nvPr/>
        </p:nvSpPr>
        <p:spPr bwMode="auto">
          <a:xfrm>
            <a:off x="1128713" y="4408488"/>
            <a:ext cx="12350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Median aperture</a:t>
            </a:r>
          </a:p>
        </p:txBody>
      </p:sp>
      <p:sp>
        <p:nvSpPr>
          <p:cNvPr id="339002" name="Text Box 58"/>
          <p:cNvSpPr txBox="1">
            <a:spLocks noChangeArrowheads="1"/>
          </p:cNvSpPr>
          <p:nvPr/>
        </p:nvSpPr>
        <p:spPr bwMode="auto">
          <a:xfrm>
            <a:off x="1131888" y="3730625"/>
            <a:ext cx="12350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Lateral aperture</a:t>
            </a:r>
          </a:p>
        </p:txBody>
      </p:sp>
      <p:sp>
        <p:nvSpPr>
          <p:cNvPr id="339003" name="Line 59"/>
          <p:cNvSpPr>
            <a:spLocks noChangeShapeType="1"/>
          </p:cNvSpPr>
          <p:nvPr/>
        </p:nvSpPr>
        <p:spPr bwMode="auto">
          <a:xfrm>
            <a:off x="2409825" y="5262563"/>
            <a:ext cx="3048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04" name="Line 60"/>
          <p:cNvSpPr>
            <a:spLocks noChangeShapeType="1"/>
          </p:cNvSpPr>
          <p:nvPr/>
        </p:nvSpPr>
        <p:spPr bwMode="auto">
          <a:xfrm>
            <a:off x="2408238" y="4994275"/>
            <a:ext cx="304800" cy="47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05" name="Line 61"/>
          <p:cNvSpPr>
            <a:spLocks noChangeShapeType="1"/>
          </p:cNvSpPr>
          <p:nvPr/>
        </p:nvSpPr>
        <p:spPr bwMode="auto">
          <a:xfrm>
            <a:off x="2403475" y="4738688"/>
            <a:ext cx="312738" cy="4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06" name="Line 62"/>
          <p:cNvSpPr>
            <a:spLocks noChangeShapeType="1"/>
          </p:cNvSpPr>
          <p:nvPr/>
        </p:nvSpPr>
        <p:spPr bwMode="auto">
          <a:xfrm>
            <a:off x="2405063" y="4486275"/>
            <a:ext cx="309562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07" name="Line 63"/>
          <p:cNvSpPr>
            <a:spLocks noChangeShapeType="1"/>
          </p:cNvSpPr>
          <p:nvPr/>
        </p:nvSpPr>
        <p:spPr bwMode="auto">
          <a:xfrm flipV="1">
            <a:off x="2411413" y="4073525"/>
            <a:ext cx="309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08" name="Line 64"/>
          <p:cNvSpPr>
            <a:spLocks noChangeShapeType="1"/>
          </p:cNvSpPr>
          <p:nvPr/>
        </p:nvSpPr>
        <p:spPr bwMode="auto">
          <a:xfrm flipV="1">
            <a:off x="2398713" y="3806825"/>
            <a:ext cx="355600" cy="79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09" name="Line 65"/>
          <p:cNvSpPr>
            <a:spLocks noChangeShapeType="1"/>
          </p:cNvSpPr>
          <p:nvPr/>
        </p:nvSpPr>
        <p:spPr bwMode="auto">
          <a:xfrm flipH="1">
            <a:off x="2717800" y="3078163"/>
            <a:ext cx="858838" cy="998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10" name="Line 66"/>
          <p:cNvSpPr>
            <a:spLocks noChangeShapeType="1"/>
          </p:cNvSpPr>
          <p:nvPr/>
        </p:nvSpPr>
        <p:spPr bwMode="auto">
          <a:xfrm flipH="1">
            <a:off x="2709863" y="3317875"/>
            <a:ext cx="863600" cy="11731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11" name="Line 67"/>
          <p:cNvSpPr>
            <a:spLocks noChangeShapeType="1"/>
          </p:cNvSpPr>
          <p:nvPr/>
        </p:nvSpPr>
        <p:spPr bwMode="auto">
          <a:xfrm flipH="1">
            <a:off x="2713038" y="3990975"/>
            <a:ext cx="520700" cy="7540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12" name="Line 68"/>
          <p:cNvSpPr>
            <a:spLocks noChangeShapeType="1"/>
          </p:cNvSpPr>
          <p:nvPr/>
        </p:nvSpPr>
        <p:spPr bwMode="auto">
          <a:xfrm flipH="1">
            <a:off x="2709863" y="4181475"/>
            <a:ext cx="592137" cy="8175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13" name="Line 69"/>
          <p:cNvSpPr>
            <a:spLocks noChangeShapeType="1"/>
          </p:cNvSpPr>
          <p:nvPr/>
        </p:nvSpPr>
        <p:spPr bwMode="auto">
          <a:xfrm flipH="1">
            <a:off x="2713038" y="4516438"/>
            <a:ext cx="520700" cy="749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14" name="Line 70"/>
          <p:cNvSpPr>
            <a:spLocks noChangeShapeType="1"/>
          </p:cNvSpPr>
          <p:nvPr/>
        </p:nvSpPr>
        <p:spPr bwMode="auto">
          <a:xfrm flipH="1">
            <a:off x="2751138" y="2870200"/>
            <a:ext cx="733425" cy="939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15" name="Line 71"/>
          <p:cNvSpPr>
            <a:spLocks noChangeShapeType="1"/>
          </p:cNvSpPr>
          <p:nvPr/>
        </p:nvSpPr>
        <p:spPr bwMode="auto">
          <a:xfrm>
            <a:off x="1439863" y="3417888"/>
            <a:ext cx="7921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16" name="Line 72"/>
          <p:cNvSpPr>
            <a:spLocks noChangeShapeType="1"/>
          </p:cNvSpPr>
          <p:nvPr/>
        </p:nvSpPr>
        <p:spPr bwMode="auto">
          <a:xfrm flipH="1">
            <a:off x="2230438" y="2443163"/>
            <a:ext cx="1147762" cy="977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17" name="Line 73"/>
          <p:cNvSpPr>
            <a:spLocks noChangeShapeType="1"/>
          </p:cNvSpPr>
          <p:nvPr/>
        </p:nvSpPr>
        <p:spPr bwMode="auto">
          <a:xfrm>
            <a:off x="1455738" y="2759075"/>
            <a:ext cx="477837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18" name="Line 74"/>
          <p:cNvSpPr>
            <a:spLocks noChangeShapeType="1"/>
          </p:cNvSpPr>
          <p:nvPr/>
        </p:nvSpPr>
        <p:spPr bwMode="auto">
          <a:xfrm flipH="1">
            <a:off x="1930400" y="2027238"/>
            <a:ext cx="1066800" cy="733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19" name="Text Box 75"/>
          <p:cNvSpPr txBox="1">
            <a:spLocks noChangeArrowheads="1"/>
          </p:cNvSpPr>
          <p:nvPr/>
        </p:nvSpPr>
        <p:spPr bwMode="auto">
          <a:xfrm>
            <a:off x="401638" y="2678113"/>
            <a:ext cx="101917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Choroid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plexus of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third ventricle</a:t>
            </a:r>
          </a:p>
        </p:txBody>
      </p:sp>
      <p:sp>
        <p:nvSpPr>
          <p:cNvPr id="339020" name="Text Box 76"/>
          <p:cNvSpPr txBox="1">
            <a:spLocks noChangeArrowheads="1"/>
          </p:cNvSpPr>
          <p:nvPr/>
        </p:nvSpPr>
        <p:spPr bwMode="auto">
          <a:xfrm>
            <a:off x="581025" y="3317875"/>
            <a:ext cx="8413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Aqueduct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of midbrain</a:t>
            </a:r>
          </a:p>
        </p:txBody>
      </p:sp>
      <p:sp>
        <p:nvSpPr>
          <p:cNvPr id="339021" name="Text Box 77"/>
          <p:cNvSpPr txBox="1">
            <a:spLocks noChangeArrowheads="1"/>
          </p:cNvSpPr>
          <p:nvPr/>
        </p:nvSpPr>
        <p:spPr bwMode="auto">
          <a:xfrm>
            <a:off x="293688" y="492125"/>
            <a:ext cx="9429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Extension of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choroid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plexus into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lateral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ventricle</a:t>
            </a:r>
          </a:p>
        </p:txBody>
      </p:sp>
      <p:sp>
        <p:nvSpPr>
          <p:cNvPr id="339022" name="Line 78"/>
          <p:cNvSpPr>
            <a:spLocks noChangeShapeType="1"/>
          </p:cNvSpPr>
          <p:nvPr/>
        </p:nvSpPr>
        <p:spPr bwMode="auto">
          <a:xfrm flipV="1">
            <a:off x="1268413" y="579438"/>
            <a:ext cx="373062" cy="4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23" name="Line 79"/>
          <p:cNvSpPr>
            <a:spLocks noChangeShapeType="1"/>
          </p:cNvSpPr>
          <p:nvPr/>
        </p:nvSpPr>
        <p:spPr bwMode="auto">
          <a:xfrm flipH="1" flipV="1">
            <a:off x="1638300" y="579438"/>
            <a:ext cx="1524000" cy="11731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24" name="Text Box 80"/>
          <p:cNvSpPr txBox="1">
            <a:spLocks noChangeArrowheads="1"/>
          </p:cNvSpPr>
          <p:nvPr/>
        </p:nvSpPr>
        <p:spPr bwMode="auto">
          <a:xfrm>
            <a:off x="6581775" y="320675"/>
            <a:ext cx="641350" cy="11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Cranium</a:t>
            </a:r>
          </a:p>
        </p:txBody>
      </p:sp>
      <p:sp>
        <p:nvSpPr>
          <p:cNvPr id="339025" name="Text Box 81"/>
          <p:cNvSpPr txBox="1">
            <a:spLocks noChangeArrowheads="1"/>
          </p:cNvSpPr>
          <p:nvPr/>
        </p:nvSpPr>
        <p:spPr bwMode="auto">
          <a:xfrm>
            <a:off x="5091113" y="2735263"/>
            <a:ext cx="6508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Superior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sagittal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sinus</a:t>
            </a:r>
          </a:p>
        </p:txBody>
      </p:sp>
      <p:sp>
        <p:nvSpPr>
          <p:cNvPr id="339026" name="Text Box 82"/>
          <p:cNvSpPr txBox="1">
            <a:spLocks noChangeArrowheads="1"/>
          </p:cNvSpPr>
          <p:nvPr/>
        </p:nvSpPr>
        <p:spPr bwMode="auto">
          <a:xfrm>
            <a:off x="7986713" y="1128713"/>
            <a:ext cx="90487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Fluid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movement</a:t>
            </a:r>
          </a:p>
        </p:txBody>
      </p:sp>
      <p:sp>
        <p:nvSpPr>
          <p:cNvPr id="339027" name="Text Box 83"/>
          <p:cNvSpPr txBox="1">
            <a:spLocks noChangeArrowheads="1"/>
          </p:cNvSpPr>
          <p:nvPr/>
        </p:nvSpPr>
        <p:spPr bwMode="auto">
          <a:xfrm>
            <a:off x="7989888" y="152400"/>
            <a:ext cx="9048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Dura mater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(endosteal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layer)</a:t>
            </a:r>
          </a:p>
        </p:txBody>
      </p:sp>
      <p:sp>
        <p:nvSpPr>
          <p:cNvPr id="339028" name="Text Box 84"/>
          <p:cNvSpPr txBox="1">
            <a:spLocks noChangeArrowheads="1"/>
          </p:cNvSpPr>
          <p:nvPr/>
        </p:nvSpPr>
        <p:spPr bwMode="auto">
          <a:xfrm>
            <a:off x="7986713" y="719138"/>
            <a:ext cx="90487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Arachnoid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granulation</a:t>
            </a:r>
          </a:p>
        </p:txBody>
      </p:sp>
      <p:sp>
        <p:nvSpPr>
          <p:cNvPr id="339029" name="Text Box 85"/>
          <p:cNvSpPr txBox="1">
            <a:spLocks noChangeArrowheads="1"/>
          </p:cNvSpPr>
          <p:nvPr/>
        </p:nvSpPr>
        <p:spPr bwMode="auto">
          <a:xfrm>
            <a:off x="7986713" y="1516063"/>
            <a:ext cx="90487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Arachnoid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trabecula</a:t>
            </a:r>
          </a:p>
        </p:txBody>
      </p:sp>
      <p:sp>
        <p:nvSpPr>
          <p:cNvPr id="339030" name="Text Box 86"/>
          <p:cNvSpPr txBox="1">
            <a:spLocks noChangeArrowheads="1"/>
          </p:cNvSpPr>
          <p:nvPr/>
        </p:nvSpPr>
        <p:spPr bwMode="auto">
          <a:xfrm>
            <a:off x="7986713" y="1960563"/>
            <a:ext cx="917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Dura mater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(meningeal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layer)</a:t>
            </a:r>
          </a:p>
        </p:txBody>
      </p:sp>
      <p:sp>
        <p:nvSpPr>
          <p:cNvPr id="339031" name="Text Box 87"/>
          <p:cNvSpPr txBox="1">
            <a:spLocks noChangeArrowheads="1"/>
          </p:cNvSpPr>
          <p:nvPr/>
        </p:nvSpPr>
        <p:spPr bwMode="auto">
          <a:xfrm>
            <a:off x="6215063" y="2786063"/>
            <a:ext cx="1120775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Subarachnoid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space</a:t>
            </a:r>
          </a:p>
        </p:txBody>
      </p:sp>
      <p:sp>
        <p:nvSpPr>
          <p:cNvPr id="339032" name="Text Box 88"/>
          <p:cNvSpPr txBox="1">
            <a:spLocks noChangeArrowheads="1"/>
          </p:cNvSpPr>
          <p:nvPr/>
        </p:nvSpPr>
        <p:spPr bwMode="auto">
          <a:xfrm>
            <a:off x="7986713" y="2732088"/>
            <a:ext cx="90487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Subdural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space</a:t>
            </a:r>
          </a:p>
        </p:txBody>
      </p:sp>
      <p:sp>
        <p:nvSpPr>
          <p:cNvPr id="339033" name="Text Box 89"/>
          <p:cNvSpPr txBox="1">
            <a:spLocks noChangeArrowheads="1"/>
          </p:cNvSpPr>
          <p:nvPr/>
        </p:nvSpPr>
        <p:spPr bwMode="auto">
          <a:xfrm>
            <a:off x="7986713" y="3138488"/>
            <a:ext cx="90487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Arachnoid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mater</a:t>
            </a:r>
          </a:p>
        </p:txBody>
      </p:sp>
      <p:sp>
        <p:nvSpPr>
          <p:cNvPr id="339034" name="Text Box 90"/>
          <p:cNvSpPr txBox="1">
            <a:spLocks noChangeArrowheads="1"/>
          </p:cNvSpPr>
          <p:nvPr/>
        </p:nvSpPr>
        <p:spPr bwMode="auto">
          <a:xfrm>
            <a:off x="5942013" y="2433638"/>
            <a:ext cx="6381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Pia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mater</a:t>
            </a:r>
          </a:p>
        </p:txBody>
      </p:sp>
      <p:sp>
        <p:nvSpPr>
          <p:cNvPr id="339035" name="Text Box 91"/>
          <p:cNvSpPr txBox="1">
            <a:spLocks noChangeArrowheads="1"/>
          </p:cNvSpPr>
          <p:nvPr/>
        </p:nvSpPr>
        <p:spPr bwMode="auto">
          <a:xfrm>
            <a:off x="4224338" y="157163"/>
            <a:ext cx="101917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Arachnoid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granulations</a:t>
            </a:r>
          </a:p>
        </p:txBody>
      </p:sp>
      <p:sp>
        <p:nvSpPr>
          <p:cNvPr id="339036" name="Text Box 92"/>
          <p:cNvSpPr txBox="1">
            <a:spLocks noChangeArrowheads="1"/>
          </p:cNvSpPr>
          <p:nvPr/>
        </p:nvSpPr>
        <p:spPr bwMode="auto">
          <a:xfrm>
            <a:off x="5621338" y="1966913"/>
            <a:ext cx="6381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Cerebral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cortex</a:t>
            </a:r>
          </a:p>
        </p:txBody>
      </p:sp>
      <p:sp>
        <p:nvSpPr>
          <p:cNvPr id="339037" name="Text Box 93"/>
          <p:cNvSpPr txBox="1">
            <a:spLocks noChangeArrowheads="1"/>
          </p:cNvSpPr>
          <p:nvPr/>
        </p:nvSpPr>
        <p:spPr bwMode="auto">
          <a:xfrm>
            <a:off x="5532438" y="153988"/>
            <a:ext cx="9429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Superior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sagittal sinus</a:t>
            </a:r>
          </a:p>
        </p:txBody>
      </p:sp>
      <p:sp>
        <p:nvSpPr>
          <p:cNvPr id="339038" name="Line 94"/>
          <p:cNvSpPr>
            <a:spLocks noChangeShapeType="1"/>
          </p:cNvSpPr>
          <p:nvPr/>
        </p:nvSpPr>
        <p:spPr bwMode="auto">
          <a:xfrm flipV="1">
            <a:off x="4095750" y="565150"/>
            <a:ext cx="584200" cy="85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39" name="Line 95"/>
          <p:cNvSpPr>
            <a:spLocks noChangeShapeType="1"/>
          </p:cNvSpPr>
          <p:nvPr/>
        </p:nvSpPr>
        <p:spPr bwMode="auto">
          <a:xfrm flipV="1">
            <a:off x="4489450" y="463550"/>
            <a:ext cx="238125" cy="492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40" name="Line 96"/>
          <p:cNvSpPr>
            <a:spLocks noChangeShapeType="1"/>
          </p:cNvSpPr>
          <p:nvPr/>
        </p:nvSpPr>
        <p:spPr bwMode="auto">
          <a:xfrm flipH="1" flipV="1">
            <a:off x="6016625" y="479425"/>
            <a:ext cx="0" cy="387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41" name="Line 97"/>
          <p:cNvSpPr>
            <a:spLocks noChangeShapeType="1"/>
          </p:cNvSpPr>
          <p:nvPr/>
        </p:nvSpPr>
        <p:spPr bwMode="auto">
          <a:xfrm flipH="1" flipV="1">
            <a:off x="6915150" y="482600"/>
            <a:ext cx="3175" cy="1492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42" name="Line 98"/>
          <p:cNvSpPr>
            <a:spLocks noChangeShapeType="1"/>
          </p:cNvSpPr>
          <p:nvPr/>
        </p:nvSpPr>
        <p:spPr bwMode="auto">
          <a:xfrm flipV="1">
            <a:off x="6702425" y="1606550"/>
            <a:ext cx="125412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43" name="Line 99"/>
          <p:cNvSpPr>
            <a:spLocks noChangeShapeType="1"/>
          </p:cNvSpPr>
          <p:nvPr/>
        </p:nvSpPr>
        <p:spPr bwMode="auto">
          <a:xfrm flipV="1">
            <a:off x="7277100" y="1222375"/>
            <a:ext cx="425450" cy="225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44" name="Line 100"/>
          <p:cNvSpPr>
            <a:spLocks noChangeShapeType="1"/>
          </p:cNvSpPr>
          <p:nvPr/>
        </p:nvSpPr>
        <p:spPr bwMode="auto">
          <a:xfrm flipV="1">
            <a:off x="7699375" y="1222375"/>
            <a:ext cx="2571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45" name="Line 101"/>
          <p:cNvSpPr>
            <a:spLocks noChangeShapeType="1"/>
          </p:cNvSpPr>
          <p:nvPr/>
        </p:nvSpPr>
        <p:spPr bwMode="auto">
          <a:xfrm flipV="1">
            <a:off x="6937375" y="809625"/>
            <a:ext cx="708025" cy="412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46" name="Line 102"/>
          <p:cNvSpPr>
            <a:spLocks noChangeShapeType="1"/>
          </p:cNvSpPr>
          <p:nvPr/>
        </p:nvSpPr>
        <p:spPr bwMode="auto">
          <a:xfrm>
            <a:off x="7642225" y="812800"/>
            <a:ext cx="3175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47" name="Line 103"/>
          <p:cNvSpPr>
            <a:spLocks noChangeShapeType="1"/>
          </p:cNvSpPr>
          <p:nvPr/>
        </p:nvSpPr>
        <p:spPr bwMode="auto">
          <a:xfrm flipV="1">
            <a:off x="6864350" y="231775"/>
            <a:ext cx="736600" cy="615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48" name="Line 104"/>
          <p:cNvSpPr>
            <a:spLocks noChangeShapeType="1"/>
          </p:cNvSpPr>
          <p:nvPr/>
        </p:nvSpPr>
        <p:spPr bwMode="auto">
          <a:xfrm flipV="1">
            <a:off x="7597775" y="228600"/>
            <a:ext cx="36512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49" name="Line 105"/>
          <p:cNvSpPr>
            <a:spLocks noChangeShapeType="1"/>
          </p:cNvSpPr>
          <p:nvPr/>
        </p:nvSpPr>
        <p:spPr bwMode="auto">
          <a:xfrm flipH="1">
            <a:off x="6270625" y="1981200"/>
            <a:ext cx="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50" name="Line 106"/>
          <p:cNvSpPr>
            <a:spLocks noChangeShapeType="1"/>
          </p:cNvSpPr>
          <p:nvPr/>
        </p:nvSpPr>
        <p:spPr bwMode="auto">
          <a:xfrm>
            <a:off x="6772275" y="2066925"/>
            <a:ext cx="0" cy="733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51" name="Line 107"/>
          <p:cNvSpPr>
            <a:spLocks noChangeShapeType="1"/>
          </p:cNvSpPr>
          <p:nvPr/>
        </p:nvSpPr>
        <p:spPr bwMode="auto">
          <a:xfrm>
            <a:off x="7150100" y="2035175"/>
            <a:ext cx="803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52" name="Line 108"/>
          <p:cNvSpPr>
            <a:spLocks noChangeShapeType="1"/>
          </p:cNvSpPr>
          <p:nvPr/>
        </p:nvSpPr>
        <p:spPr bwMode="auto">
          <a:xfrm>
            <a:off x="7080250" y="2200275"/>
            <a:ext cx="492125" cy="1012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53" name="Line 109"/>
          <p:cNvSpPr>
            <a:spLocks noChangeShapeType="1"/>
          </p:cNvSpPr>
          <p:nvPr/>
        </p:nvSpPr>
        <p:spPr bwMode="auto">
          <a:xfrm flipV="1">
            <a:off x="7569200" y="3209925"/>
            <a:ext cx="38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54" name="Line 110"/>
          <p:cNvSpPr>
            <a:spLocks noChangeShapeType="1"/>
          </p:cNvSpPr>
          <p:nvPr/>
        </p:nvSpPr>
        <p:spPr bwMode="auto">
          <a:xfrm>
            <a:off x="7073900" y="2111375"/>
            <a:ext cx="492125" cy="688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55" name="Line 111"/>
          <p:cNvSpPr>
            <a:spLocks noChangeShapeType="1"/>
          </p:cNvSpPr>
          <p:nvPr/>
        </p:nvSpPr>
        <p:spPr bwMode="auto">
          <a:xfrm>
            <a:off x="7562850" y="2797175"/>
            <a:ext cx="3937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56" name="Line 112"/>
          <p:cNvSpPr>
            <a:spLocks noChangeShapeType="1"/>
          </p:cNvSpPr>
          <p:nvPr/>
        </p:nvSpPr>
        <p:spPr bwMode="auto">
          <a:xfrm>
            <a:off x="4746625" y="2120900"/>
            <a:ext cx="196850" cy="682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057" name="Line 113"/>
          <p:cNvSpPr>
            <a:spLocks noChangeShapeType="1"/>
          </p:cNvSpPr>
          <p:nvPr/>
        </p:nvSpPr>
        <p:spPr bwMode="auto">
          <a:xfrm>
            <a:off x="4940300" y="2800350"/>
            <a:ext cx="11747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Blood Brain Barrier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Produced by </a:t>
            </a:r>
            <a:r>
              <a:rPr lang="en-US" dirty="0" err="1" smtClean="0"/>
              <a:t>astrocytes</a:t>
            </a:r>
            <a:r>
              <a:rPr lang="en-US" dirty="0" smtClean="0"/>
              <a:t> around capillaries</a:t>
            </a:r>
          </a:p>
          <a:p>
            <a:r>
              <a:rPr lang="en-US" dirty="0" smtClean="0"/>
              <a:t>Partially permeable</a:t>
            </a:r>
          </a:p>
          <a:p>
            <a:pPr lvl="1"/>
            <a:r>
              <a:rPr lang="en-US" dirty="0" smtClean="0"/>
              <a:t>Lipids</a:t>
            </a:r>
          </a:p>
          <a:p>
            <a:pPr lvl="1"/>
            <a:r>
              <a:rPr lang="en-US" dirty="0" smtClean="0"/>
              <a:t>Active transport for glucose, ions, large proteins</a:t>
            </a:r>
          </a:p>
          <a:p>
            <a:pPr lvl="1">
              <a:buNone/>
            </a:pPr>
            <a:r>
              <a:rPr lang="en-US" dirty="0" smtClean="0"/>
              <a:t>Monitored by exposed capillaries close to hypothalamus and pineal glands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84" name="Picture 64" descr="15_05Figure-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63" y="504825"/>
            <a:ext cx="8548687" cy="5846763"/>
          </a:xfrm>
          <a:prstGeom prst="rect">
            <a:avLst/>
          </a:prstGeom>
          <a:noFill/>
        </p:spPr>
      </p:pic>
      <p:sp>
        <p:nvSpPr>
          <p:cNvPr id="337923" name="Rectangle 3"/>
          <p:cNvSpPr>
            <a:spLocks noChangeArrowheads="1"/>
          </p:cNvSpPr>
          <p:nvPr>
            <p:ph type="ctrTitle"/>
          </p:nvPr>
        </p:nvSpPr>
        <p:spPr bwMode="auto">
          <a:xfrm>
            <a:off x="152400" y="0"/>
            <a:ext cx="1981200" cy="304800"/>
          </a:xfrm>
          <a:noFill/>
          <a:ln w="3175"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</a:pPr>
            <a:r>
              <a:rPr lang="en-US" sz="1200">
                <a:latin typeface="Arial" pitchFamily="-102" charset="0"/>
              </a:rPr>
              <a:t>LE 15-5</a:t>
            </a:r>
          </a:p>
        </p:txBody>
      </p:sp>
      <p:sp>
        <p:nvSpPr>
          <p:cNvPr id="337924" name="Text Box 4"/>
          <p:cNvSpPr txBox="1">
            <a:spLocks noChangeArrowheads="1"/>
          </p:cNvSpPr>
          <p:nvPr/>
        </p:nvSpPr>
        <p:spPr bwMode="auto">
          <a:xfrm>
            <a:off x="3060700" y="1762125"/>
            <a:ext cx="641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Capillary</a:t>
            </a:r>
          </a:p>
        </p:txBody>
      </p:sp>
      <p:sp>
        <p:nvSpPr>
          <p:cNvPr id="337940" name="Text Box 20"/>
          <p:cNvSpPr txBox="1">
            <a:spLocks noChangeArrowheads="1"/>
          </p:cNvSpPr>
          <p:nvPr/>
        </p:nvSpPr>
        <p:spPr bwMode="auto">
          <a:xfrm>
            <a:off x="3289300" y="1298575"/>
            <a:ext cx="879475" cy="29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Choroid</a:t>
            </a:r>
          </a:p>
          <a:p>
            <a:pPr>
              <a:lnSpc>
                <a:spcPct val="8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plexus cells</a:t>
            </a:r>
          </a:p>
        </p:txBody>
      </p:sp>
      <p:sp>
        <p:nvSpPr>
          <p:cNvPr id="337941" name="Line 21"/>
          <p:cNvSpPr>
            <a:spLocks noChangeShapeType="1"/>
          </p:cNvSpPr>
          <p:nvPr/>
        </p:nvSpPr>
        <p:spPr bwMode="auto">
          <a:xfrm flipV="1">
            <a:off x="3733800" y="1857375"/>
            <a:ext cx="21272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42" name="Line 22"/>
          <p:cNvSpPr>
            <a:spLocks noChangeShapeType="1"/>
          </p:cNvSpPr>
          <p:nvPr/>
        </p:nvSpPr>
        <p:spPr bwMode="auto">
          <a:xfrm flipH="1" flipV="1">
            <a:off x="3943350" y="1857375"/>
            <a:ext cx="184150" cy="139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43" name="Line 23"/>
          <p:cNvSpPr>
            <a:spLocks noChangeShapeType="1"/>
          </p:cNvSpPr>
          <p:nvPr/>
        </p:nvSpPr>
        <p:spPr bwMode="auto">
          <a:xfrm flipH="1" flipV="1">
            <a:off x="4365625" y="1377950"/>
            <a:ext cx="1203325" cy="1984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44" name="Line 24"/>
          <p:cNvSpPr>
            <a:spLocks noChangeShapeType="1"/>
          </p:cNvSpPr>
          <p:nvPr/>
        </p:nvSpPr>
        <p:spPr bwMode="auto">
          <a:xfrm flipH="1" flipV="1">
            <a:off x="4362450" y="1377950"/>
            <a:ext cx="1101725" cy="1717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45" name="Line 25"/>
          <p:cNvSpPr>
            <a:spLocks noChangeShapeType="1"/>
          </p:cNvSpPr>
          <p:nvPr/>
        </p:nvSpPr>
        <p:spPr bwMode="auto">
          <a:xfrm>
            <a:off x="4219575" y="1377950"/>
            <a:ext cx="1492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47" name="Text Box 27"/>
          <p:cNvSpPr txBox="1">
            <a:spLocks noChangeArrowheads="1"/>
          </p:cNvSpPr>
          <p:nvPr/>
        </p:nvSpPr>
        <p:spPr bwMode="auto">
          <a:xfrm>
            <a:off x="4000500" y="876300"/>
            <a:ext cx="1238250" cy="13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Ependymal cells</a:t>
            </a:r>
          </a:p>
        </p:txBody>
      </p:sp>
      <p:sp>
        <p:nvSpPr>
          <p:cNvPr id="337948" name="Line 28"/>
          <p:cNvSpPr>
            <a:spLocks noChangeShapeType="1"/>
          </p:cNvSpPr>
          <p:nvPr/>
        </p:nvSpPr>
        <p:spPr bwMode="auto">
          <a:xfrm>
            <a:off x="4635500" y="1044575"/>
            <a:ext cx="533400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49" name="Line 29"/>
          <p:cNvSpPr>
            <a:spLocks noChangeShapeType="1"/>
          </p:cNvSpPr>
          <p:nvPr/>
        </p:nvSpPr>
        <p:spPr bwMode="auto">
          <a:xfrm flipH="1" flipV="1">
            <a:off x="4632325" y="1044575"/>
            <a:ext cx="479425" cy="371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50" name="Line 30"/>
          <p:cNvSpPr>
            <a:spLocks noChangeShapeType="1"/>
          </p:cNvSpPr>
          <p:nvPr/>
        </p:nvSpPr>
        <p:spPr bwMode="auto">
          <a:xfrm flipH="1" flipV="1">
            <a:off x="4635500" y="1044575"/>
            <a:ext cx="346075" cy="234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51" name="Text Box 31"/>
          <p:cNvSpPr txBox="1">
            <a:spLocks noChangeArrowheads="1"/>
          </p:cNvSpPr>
          <p:nvPr/>
        </p:nvSpPr>
        <p:spPr bwMode="auto">
          <a:xfrm>
            <a:off x="5419725" y="1679575"/>
            <a:ext cx="1152525" cy="13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Endothelial cell</a:t>
            </a:r>
          </a:p>
        </p:txBody>
      </p:sp>
      <p:sp>
        <p:nvSpPr>
          <p:cNvPr id="337952" name="Text Box 32"/>
          <p:cNvSpPr txBox="1">
            <a:spLocks noChangeArrowheads="1"/>
          </p:cNvSpPr>
          <p:nvPr/>
        </p:nvSpPr>
        <p:spPr bwMode="auto">
          <a:xfrm>
            <a:off x="5842000" y="1416050"/>
            <a:ext cx="657225" cy="1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Capillary</a:t>
            </a:r>
          </a:p>
        </p:txBody>
      </p:sp>
      <p:sp>
        <p:nvSpPr>
          <p:cNvPr id="337953" name="Text Box 33"/>
          <p:cNvSpPr txBox="1">
            <a:spLocks noChangeArrowheads="1"/>
          </p:cNvSpPr>
          <p:nvPr/>
        </p:nvSpPr>
        <p:spPr bwMode="auto">
          <a:xfrm>
            <a:off x="5661025" y="1927225"/>
            <a:ext cx="854075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80000"/>
              </a:lnSpc>
              <a:buFont typeface="Times" pitchFamily="-102" charset="0"/>
              <a:buNone/>
            </a:pPr>
            <a:r>
              <a:rPr lang="en-US" sz="1300" b="1">
                <a:latin typeface="Arial" pitchFamily="-102" charset="0"/>
              </a:rPr>
              <a:t>CO</a:t>
            </a:r>
            <a:r>
              <a:rPr lang="en-US" sz="1300" b="1" baseline="-25000">
                <a:latin typeface="Arial" pitchFamily="-102" charset="0"/>
              </a:rPr>
              <a:t>2</a:t>
            </a:r>
            <a:r>
              <a:rPr lang="en-US" sz="1300" b="1">
                <a:latin typeface="Arial" pitchFamily="-102" charset="0"/>
              </a:rPr>
              <a:t> Waste</a:t>
            </a:r>
          </a:p>
          <a:p>
            <a:pPr algn="l">
              <a:lnSpc>
                <a:spcPct val="80000"/>
              </a:lnSpc>
              <a:buFont typeface="Times" pitchFamily="-102" charset="0"/>
              <a:buNone/>
            </a:pPr>
            <a:r>
              <a:rPr lang="en-US" sz="1300" b="1">
                <a:latin typeface="Arial" pitchFamily="-102" charset="0"/>
              </a:rPr>
              <a:t>products</a:t>
            </a:r>
          </a:p>
        </p:txBody>
      </p:sp>
      <p:sp>
        <p:nvSpPr>
          <p:cNvPr id="337954" name="Text Box 34"/>
          <p:cNvSpPr txBox="1">
            <a:spLocks noChangeArrowheads="1"/>
          </p:cNvSpPr>
          <p:nvPr/>
        </p:nvSpPr>
        <p:spPr bwMode="auto">
          <a:xfrm>
            <a:off x="5743575" y="641350"/>
            <a:ext cx="860425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80000"/>
              </a:lnSpc>
              <a:buFont typeface="Times" pitchFamily="-102" charset="0"/>
              <a:buNone/>
            </a:pPr>
            <a:r>
              <a:rPr lang="en-US" sz="1300" b="1">
                <a:latin typeface="Arial" pitchFamily="-102" charset="0"/>
              </a:rPr>
              <a:t>Nutrients</a:t>
            </a:r>
          </a:p>
          <a:p>
            <a:pPr algn="l">
              <a:lnSpc>
                <a:spcPct val="80000"/>
              </a:lnSpc>
              <a:buFont typeface="Times" pitchFamily="-102" charset="0"/>
              <a:buNone/>
            </a:pPr>
            <a:r>
              <a:rPr lang="en-US" sz="1300" b="1">
                <a:latin typeface="Arial" pitchFamily="-102" charset="0"/>
              </a:rPr>
              <a:t>(especially</a:t>
            </a:r>
          </a:p>
          <a:p>
            <a:pPr algn="l">
              <a:lnSpc>
                <a:spcPct val="80000"/>
              </a:lnSpc>
              <a:buFont typeface="Times" pitchFamily="-102" charset="0"/>
              <a:buNone/>
            </a:pPr>
            <a:r>
              <a:rPr lang="en-US" sz="1300" b="1">
                <a:latin typeface="Arial" pitchFamily="-102" charset="0"/>
              </a:rPr>
              <a:t>glucose)</a:t>
            </a:r>
          </a:p>
          <a:p>
            <a:pPr algn="l">
              <a:lnSpc>
                <a:spcPct val="80000"/>
              </a:lnSpc>
              <a:buFont typeface="Times" pitchFamily="-102" charset="0"/>
              <a:buNone/>
            </a:pPr>
            <a:r>
              <a:rPr lang="en-US" sz="1300" b="1">
                <a:latin typeface="Arial" pitchFamily="-102" charset="0"/>
              </a:rPr>
              <a:t>Oxygen</a:t>
            </a:r>
          </a:p>
        </p:txBody>
      </p:sp>
      <p:sp>
        <p:nvSpPr>
          <p:cNvPr id="337955" name="Line 35"/>
          <p:cNvSpPr>
            <a:spLocks noChangeShapeType="1"/>
          </p:cNvSpPr>
          <p:nvPr/>
        </p:nvSpPr>
        <p:spPr bwMode="auto">
          <a:xfrm>
            <a:off x="6540500" y="1492250"/>
            <a:ext cx="504825" cy="120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56" name="Line 36"/>
          <p:cNvSpPr>
            <a:spLocks noChangeShapeType="1"/>
          </p:cNvSpPr>
          <p:nvPr/>
        </p:nvSpPr>
        <p:spPr bwMode="auto">
          <a:xfrm>
            <a:off x="6613525" y="1762125"/>
            <a:ext cx="225425" cy="412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57" name="Line 37"/>
          <p:cNvSpPr>
            <a:spLocks noChangeShapeType="1"/>
          </p:cNvSpPr>
          <p:nvPr/>
        </p:nvSpPr>
        <p:spPr bwMode="auto">
          <a:xfrm>
            <a:off x="7004050" y="2044700"/>
            <a:ext cx="0" cy="196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58" name="Text Box 38"/>
          <p:cNvSpPr txBox="1">
            <a:spLocks noChangeArrowheads="1"/>
          </p:cNvSpPr>
          <p:nvPr/>
        </p:nvSpPr>
        <p:spPr bwMode="auto">
          <a:xfrm>
            <a:off x="1041400" y="2489200"/>
            <a:ext cx="1162050" cy="13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Choroid plexus</a:t>
            </a:r>
          </a:p>
        </p:txBody>
      </p:sp>
      <p:sp>
        <p:nvSpPr>
          <p:cNvPr id="337959" name="Text Box 39"/>
          <p:cNvSpPr txBox="1">
            <a:spLocks noChangeArrowheads="1"/>
          </p:cNvSpPr>
          <p:nvPr/>
        </p:nvSpPr>
        <p:spPr bwMode="auto">
          <a:xfrm>
            <a:off x="7981950" y="3032125"/>
            <a:ext cx="555625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Neuron</a:t>
            </a:r>
          </a:p>
        </p:txBody>
      </p:sp>
      <p:sp>
        <p:nvSpPr>
          <p:cNvPr id="337960" name="Text Box 40"/>
          <p:cNvSpPr txBox="1">
            <a:spLocks noChangeArrowheads="1"/>
          </p:cNvSpPr>
          <p:nvPr/>
        </p:nvSpPr>
        <p:spPr bwMode="auto">
          <a:xfrm>
            <a:off x="6429375" y="2727325"/>
            <a:ext cx="698500" cy="13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Astrocyte</a:t>
            </a:r>
          </a:p>
        </p:txBody>
      </p:sp>
      <p:sp>
        <p:nvSpPr>
          <p:cNvPr id="337961" name="Text Box 41"/>
          <p:cNvSpPr txBox="1">
            <a:spLocks noChangeArrowheads="1"/>
          </p:cNvSpPr>
          <p:nvPr/>
        </p:nvSpPr>
        <p:spPr bwMode="auto">
          <a:xfrm>
            <a:off x="6670675" y="2228850"/>
            <a:ext cx="6572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300" b="1">
                <a:latin typeface="Arial" pitchFamily="-102" charset="0"/>
              </a:rPr>
              <a:t>Tight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300" b="1">
                <a:latin typeface="Arial" pitchFamily="-102" charset="0"/>
              </a:rPr>
              <a:t>junction</a:t>
            </a:r>
          </a:p>
        </p:txBody>
      </p:sp>
      <p:sp>
        <p:nvSpPr>
          <p:cNvPr id="337962" name="Text Box 42"/>
          <p:cNvSpPr txBox="1">
            <a:spLocks noChangeArrowheads="1"/>
          </p:cNvSpPr>
          <p:nvPr/>
        </p:nvSpPr>
        <p:spPr bwMode="auto">
          <a:xfrm>
            <a:off x="8143875" y="1917700"/>
            <a:ext cx="6223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Blood</a:t>
            </a:r>
            <a:endParaRPr lang="en-US" sz="1300" b="1">
              <a:latin typeface="Arial" pitchFamily="-102" charset="0"/>
            </a:endParaRP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300" b="1">
                <a:latin typeface="Arial" pitchFamily="-102" charset="0"/>
              </a:rPr>
              <a:t>brain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300" b="1">
                <a:latin typeface="Arial" pitchFamily="-102" charset="0"/>
              </a:rPr>
              <a:t>barrier</a:t>
            </a:r>
          </a:p>
        </p:txBody>
      </p:sp>
      <p:sp>
        <p:nvSpPr>
          <p:cNvPr id="337963" name="Text Box 43"/>
          <p:cNvSpPr txBox="1">
            <a:spLocks noChangeArrowheads="1"/>
          </p:cNvSpPr>
          <p:nvPr/>
        </p:nvSpPr>
        <p:spPr bwMode="auto">
          <a:xfrm>
            <a:off x="6448425" y="3432175"/>
            <a:ext cx="1349375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Waste products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Ions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Amino acids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(when necessary)</a:t>
            </a:r>
          </a:p>
        </p:txBody>
      </p:sp>
      <p:sp>
        <p:nvSpPr>
          <p:cNvPr id="337964" name="Line 44"/>
          <p:cNvSpPr>
            <a:spLocks noChangeShapeType="1"/>
          </p:cNvSpPr>
          <p:nvPr/>
        </p:nvSpPr>
        <p:spPr bwMode="auto">
          <a:xfrm flipV="1">
            <a:off x="7162800" y="2813050"/>
            <a:ext cx="2794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65" name="Line 45"/>
          <p:cNvSpPr>
            <a:spLocks noChangeShapeType="1"/>
          </p:cNvSpPr>
          <p:nvPr/>
        </p:nvSpPr>
        <p:spPr bwMode="auto">
          <a:xfrm flipH="1">
            <a:off x="7439025" y="2222500"/>
            <a:ext cx="168275" cy="593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66" name="Line 46"/>
          <p:cNvSpPr>
            <a:spLocks noChangeShapeType="1"/>
          </p:cNvSpPr>
          <p:nvPr/>
        </p:nvSpPr>
        <p:spPr bwMode="auto">
          <a:xfrm>
            <a:off x="7858125" y="2524125"/>
            <a:ext cx="304800" cy="492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67" name="Line 47"/>
          <p:cNvSpPr>
            <a:spLocks noChangeShapeType="1"/>
          </p:cNvSpPr>
          <p:nvPr/>
        </p:nvSpPr>
        <p:spPr bwMode="auto">
          <a:xfrm flipV="1">
            <a:off x="8677275" y="1987550"/>
            <a:ext cx="7937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68" name="Line 48"/>
          <p:cNvSpPr>
            <a:spLocks noChangeShapeType="1"/>
          </p:cNvSpPr>
          <p:nvPr/>
        </p:nvSpPr>
        <p:spPr bwMode="auto">
          <a:xfrm flipV="1">
            <a:off x="7502525" y="1978025"/>
            <a:ext cx="695325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69" name="Line 49"/>
          <p:cNvSpPr>
            <a:spLocks noChangeShapeType="1"/>
          </p:cNvSpPr>
          <p:nvPr/>
        </p:nvSpPr>
        <p:spPr bwMode="auto">
          <a:xfrm flipV="1">
            <a:off x="7394575" y="1882775"/>
            <a:ext cx="111125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70" name="Line 50"/>
          <p:cNvSpPr>
            <a:spLocks noChangeShapeType="1"/>
          </p:cNvSpPr>
          <p:nvPr/>
        </p:nvSpPr>
        <p:spPr bwMode="auto">
          <a:xfrm flipV="1">
            <a:off x="7521575" y="2044700"/>
            <a:ext cx="107950" cy="73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71" name="Line 51"/>
          <p:cNvSpPr>
            <a:spLocks noChangeShapeType="1"/>
          </p:cNvSpPr>
          <p:nvPr/>
        </p:nvSpPr>
        <p:spPr bwMode="auto">
          <a:xfrm>
            <a:off x="7454900" y="1914525"/>
            <a:ext cx="111125" cy="1682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72" name="Text Box 52"/>
          <p:cNvSpPr txBox="1">
            <a:spLocks noChangeArrowheads="1"/>
          </p:cNvSpPr>
          <p:nvPr/>
        </p:nvSpPr>
        <p:spPr bwMode="auto">
          <a:xfrm>
            <a:off x="6289675" y="4219575"/>
            <a:ext cx="2428875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Ions</a:t>
            </a:r>
          </a:p>
          <a:p>
            <a:pPr algn="l"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(Na</a:t>
            </a:r>
            <a:r>
              <a:rPr lang="en-US" sz="1200" b="1" baseline="30000">
                <a:latin typeface="Arial" pitchFamily="-102" charset="0"/>
              </a:rPr>
              <a:t>+</a:t>
            </a:r>
            <a:r>
              <a:rPr lang="en-US" sz="1200" b="1">
                <a:latin typeface="Arial" pitchFamily="-102" charset="0"/>
              </a:rPr>
              <a:t>, K</a:t>
            </a:r>
            <a:r>
              <a:rPr lang="en-US" sz="1200" b="1" baseline="30000">
                <a:latin typeface="Arial" pitchFamily="-102" charset="0"/>
              </a:rPr>
              <a:t>+</a:t>
            </a:r>
            <a:r>
              <a:rPr lang="en-US" sz="1200" b="1">
                <a:latin typeface="Arial" pitchFamily="-102" charset="0"/>
              </a:rPr>
              <a:t>, Cl</a:t>
            </a:r>
            <a:r>
              <a:rPr lang="en-US" sz="1200" b="1" baseline="30000">
                <a:latin typeface="Arial" pitchFamily="-102" charset="0"/>
              </a:rPr>
              <a:t>–</a:t>
            </a:r>
            <a:r>
              <a:rPr lang="en-US" sz="1200" b="1">
                <a:latin typeface="Arial" pitchFamily="-102" charset="0"/>
              </a:rPr>
              <a:t>, HCO</a:t>
            </a:r>
            <a:r>
              <a:rPr lang="en-US" sz="1200" b="1" baseline="-25000">
                <a:latin typeface="Arial" pitchFamily="-102" charset="0"/>
              </a:rPr>
              <a:t>3</a:t>
            </a:r>
            <a:r>
              <a:rPr lang="en-US" sz="1200" b="1" baseline="30000">
                <a:latin typeface="Arial" pitchFamily="-102" charset="0"/>
              </a:rPr>
              <a:t>–</a:t>
            </a:r>
            <a:r>
              <a:rPr lang="en-US" sz="1200" b="1">
                <a:latin typeface="Arial" pitchFamily="-102" charset="0"/>
              </a:rPr>
              <a:t>, Ca</a:t>
            </a:r>
            <a:r>
              <a:rPr lang="en-US" sz="1200" b="1" baseline="30000">
                <a:latin typeface="Arial" pitchFamily="-102" charset="0"/>
              </a:rPr>
              <a:t>2+</a:t>
            </a:r>
            <a:r>
              <a:rPr lang="en-US" sz="1200" b="1">
                <a:latin typeface="Arial" pitchFamily="-102" charset="0"/>
              </a:rPr>
              <a:t>, Mg</a:t>
            </a:r>
            <a:r>
              <a:rPr lang="en-US" sz="1200" b="1" baseline="30000">
                <a:latin typeface="Arial" pitchFamily="-102" charset="0"/>
              </a:rPr>
              <a:t>2+</a:t>
            </a:r>
            <a:r>
              <a:rPr lang="en-US" sz="1200" b="1">
                <a:latin typeface="Arial" pitchFamily="-102" charset="0"/>
              </a:rPr>
              <a:t>)</a:t>
            </a:r>
          </a:p>
          <a:p>
            <a:pPr algn="l"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Vitamins</a:t>
            </a:r>
          </a:p>
          <a:p>
            <a:pPr algn="l"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Organic nutrients</a:t>
            </a:r>
          </a:p>
          <a:p>
            <a:pPr algn="l"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Oxygen</a:t>
            </a:r>
          </a:p>
        </p:txBody>
      </p:sp>
      <p:sp>
        <p:nvSpPr>
          <p:cNvPr id="337973" name="Text Box 53"/>
          <p:cNvSpPr txBox="1">
            <a:spLocks noChangeArrowheads="1"/>
          </p:cNvSpPr>
          <p:nvPr/>
        </p:nvSpPr>
        <p:spPr bwMode="auto">
          <a:xfrm>
            <a:off x="6324600" y="5346700"/>
            <a:ext cx="1114425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Tight junction</a:t>
            </a:r>
          </a:p>
        </p:txBody>
      </p:sp>
      <p:sp>
        <p:nvSpPr>
          <p:cNvPr id="337974" name="Text Box 54"/>
          <p:cNvSpPr txBox="1">
            <a:spLocks noChangeArrowheads="1"/>
          </p:cNvSpPr>
          <p:nvPr/>
        </p:nvSpPr>
        <p:spPr bwMode="auto">
          <a:xfrm>
            <a:off x="3895725" y="5495925"/>
            <a:ext cx="1384300" cy="13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CHOROID PLEXUS</a:t>
            </a:r>
          </a:p>
        </p:txBody>
      </p:sp>
      <p:sp>
        <p:nvSpPr>
          <p:cNvPr id="337975" name="Line 55"/>
          <p:cNvSpPr>
            <a:spLocks noChangeShapeType="1"/>
          </p:cNvSpPr>
          <p:nvPr/>
        </p:nvSpPr>
        <p:spPr bwMode="auto">
          <a:xfrm>
            <a:off x="5768975" y="5143500"/>
            <a:ext cx="622300" cy="25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76" name="Text Box 56"/>
          <p:cNvSpPr txBox="1">
            <a:spLocks noChangeArrowheads="1"/>
          </p:cNvSpPr>
          <p:nvPr/>
        </p:nvSpPr>
        <p:spPr bwMode="auto">
          <a:xfrm>
            <a:off x="2921000" y="5791200"/>
            <a:ext cx="34417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CEREBROSPINAL FLUID IN THIRD VENTRICLE</a:t>
            </a:r>
          </a:p>
        </p:txBody>
      </p:sp>
      <p:sp>
        <p:nvSpPr>
          <p:cNvPr id="337977" name="Text Box 57"/>
          <p:cNvSpPr txBox="1">
            <a:spLocks noChangeArrowheads="1"/>
          </p:cNvSpPr>
          <p:nvPr/>
        </p:nvSpPr>
        <p:spPr bwMode="auto">
          <a:xfrm>
            <a:off x="2752725" y="584200"/>
            <a:ext cx="2667000" cy="14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INTERSTITIAL FLUID IN THALAMUS</a:t>
            </a:r>
          </a:p>
        </p:txBody>
      </p:sp>
      <p:sp>
        <p:nvSpPr>
          <p:cNvPr id="337979" name="Line 59"/>
          <p:cNvSpPr>
            <a:spLocks noChangeShapeType="1"/>
          </p:cNvSpPr>
          <p:nvPr/>
        </p:nvSpPr>
        <p:spPr bwMode="auto">
          <a:xfrm>
            <a:off x="3206750" y="5410200"/>
            <a:ext cx="28257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80" name="Line 60"/>
          <p:cNvSpPr>
            <a:spLocks noChangeShapeType="1"/>
          </p:cNvSpPr>
          <p:nvPr/>
        </p:nvSpPr>
        <p:spPr bwMode="auto">
          <a:xfrm>
            <a:off x="6029325" y="5318125"/>
            <a:ext cx="3175" cy="95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81" name="Line 61"/>
          <p:cNvSpPr>
            <a:spLocks noChangeShapeType="1"/>
          </p:cNvSpPr>
          <p:nvPr/>
        </p:nvSpPr>
        <p:spPr bwMode="auto">
          <a:xfrm>
            <a:off x="4616450" y="5403850"/>
            <a:ext cx="0" cy="57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82" name="Line 62"/>
          <p:cNvSpPr>
            <a:spLocks noChangeShapeType="1"/>
          </p:cNvSpPr>
          <p:nvPr/>
        </p:nvSpPr>
        <p:spPr bwMode="auto">
          <a:xfrm flipH="1">
            <a:off x="3213100" y="3263900"/>
            <a:ext cx="6350" cy="2146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83" name="Line 63"/>
          <p:cNvSpPr>
            <a:spLocks noChangeShapeType="1"/>
          </p:cNvSpPr>
          <p:nvPr/>
        </p:nvSpPr>
        <p:spPr bwMode="auto">
          <a:xfrm>
            <a:off x="3213100" y="3263900"/>
            <a:ext cx="10477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Regions of the brain: Medulla Oblongata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Myelencephalon</a:t>
            </a:r>
            <a:endParaRPr lang="en-US" dirty="0" smtClean="0"/>
          </a:p>
          <a:p>
            <a:r>
              <a:rPr lang="en-US" dirty="0" smtClean="0"/>
              <a:t>Connects spinal cord to brain</a:t>
            </a:r>
          </a:p>
          <a:p>
            <a:r>
              <a:rPr lang="en-US" dirty="0" smtClean="0"/>
              <a:t>Relay stations</a:t>
            </a:r>
          </a:p>
          <a:p>
            <a:r>
              <a:rPr lang="en-US" dirty="0" smtClean="0"/>
              <a:t>Nuclei of cranial nerves</a:t>
            </a:r>
          </a:p>
          <a:p>
            <a:pPr lvl="1"/>
            <a:r>
              <a:rPr lang="en-US" dirty="0" smtClean="0"/>
              <a:t>CN VIII, IX, X, XI, XII</a:t>
            </a:r>
          </a:p>
          <a:p>
            <a:r>
              <a:rPr lang="en-US" dirty="0" smtClean="0"/>
              <a:t>Autonomic nuclei</a:t>
            </a:r>
          </a:p>
          <a:p>
            <a:pPr lvl="1"/>
            <a:r>
              <a:rPr lang="en-US" dirty="0" smtClean="0"/>
              <a:t>Cardiovascular centers </a:t>
            </a:r>
          </a:p>
          <a:p>
            <a:pPr lvl="1"/>
            <a:r>
              <a:rPr lang="en-US" dirty="0" smtClean="0"/>
              <a:t>Respiratory </a:t>
            </a:r>
            <a:r>
              <a:rPr lang="en-US" dirty="0" err="1" smtClean="0"/>
              <a:t>rhythmicity</a:t>
            </a:r>
            <a:r>
              <a:rPr lang="en-US" dirty="0" smtClean="0"/>
              <a:t> centers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008" name="Picture 104" descr="15_20Figure-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63" y="1712913"/>
            <a:ext cx="8548687" cy="3432175"/>
          </a:xfrm>
          <a:prstGeom prst="rect">
            <a:avLst/>
          </a:prstGeom>
          <a:noFill/>
        </p:spPr>
      </p:pic>
      <p:sp>
        <p:nvSpPr>
          <p:cNvPr id="379907" name="Rectangle 3"/>
          <p:cNvSpPr>
            <a:spLocks noChangeArrowheads="1"/>
          </p:cNvSpPr>
          <p:nvPr>
            <p:ph type="ctrTitle"/>
          </p:nvPr>
        </p:nvSpPr>
        <p:spPr bwMode="auto">
          <a:xfrm>
            <a:off x="0" y="0"/>
            <a:ext cx="1981200" cy="304800"/>
          </a:xfrm>
          <a:noFill/>
          <a:ln w="3175"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</a:pPr>
            <a:r>
              <a:rPr lang="en-US" sz="1200">
                <a:latin typeface="Arial" pitchFamily="-102" charset="0"/>
              </a:rPr>
              <a:t>LE 15-20</a:t>
            </a:r>
          </a:p>
        </p:txBody>
      </p:sp>
      <p:sp>
        <p:nvSpPr>
          <p:cNvPr id="379912" name="Text Box 8"/>
          <p:cNvSpPr txBox="1">
            <a:spLocks noChangeArrowheads="1"/>
          </p:cNvSpPr>
          <p:nvPr/>
        </p:nvSpPr>
        <p:spPr bwMode="auto">
          <a:xfrm>
            <a:off x="1838325" y="3903663"/>
            <a:ext cx="611188" cy="13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Pyramids</a:t>
            </a:r>
          </a:p>
        </p:txBody>
      </p:sp>
      <p:sp>
        <p:nvSpPr>
          <p:cNvPr id="379955" name="Text Box 51"/>
          <p:cNvSpPr txBox="1">
            <a:spLocks noChangeArrowheads="1"/>
          </p:cNvSpPr>
          <p:nvPr/>
        </p:nvSpPr>
        <p:spPr bwMode="auto">
          <a:xfrm>
            <a:off x="1851025" y="3763963"/>
            <a:ext cx="322263" cy="1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Olive</a:t>
            </a:r>
          </a:p>
        </p:txBody>
      </p:sp>
      <p:sp>
        <p:nvSpPr>
          <p:cNvPr id="379956" name="Text Box 52"/>
          <p:cNvSpPr txBox="1">
            <a:spLocks noChangeArrowheads="1"/>
          </p:cNvSpPr>
          <p:nvPr/>
        </p:nvSpPr>
        <p:spPr bwMode="auto">
          <a:xfrm>
            <a:off x="927100" y="2884488"/>
            <a:ext cx="322263" cy="1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Pons</a:t>
            </a:r>
          </a:p>
        </p:txBody>
      </p:sp>
      <p:sp>
        <p:nvSpPr>
          <p:cNvPr id="379957" name="Text Box 53"/>
          <p:cNvSpPr txBox="1">
            <a:spLocks noChangeArrowheads="1"/>
          </p:cNvSpPr>
          <p:nvPr/>
        </p:nvSpPr>
        <p:spPr bwMode="auto">
          <a:xfrm>
            <a:off x="1914525" y="3192463"/>
            <a:ext cx="677863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Medulla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oblongata</a:t>
            </a:r>
          </a:p>
        </p:txBody>
      </p:sp>
      <p:sp>
        <p:nvSpPr>
          <p:cNvPr id="379958" name="Text Box 54"/>
          <p:cNvSpPr txBox="1">
            <a:spLocks noChangeArrowheads="1"/>
          </p:cNvSpPr>
          <p:nvPr/>
        </p:nvSpPr>
        <p:spPr bwMode="auto">
          <a:xfrm>
            <a:off x="4984750" y="2716213"/>
            <a:ext cx="912813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Cardiovascular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centers</a:t>
            </a:r>
          </a:p>
        </p:txBody>
      </p:sp>
      <p:sp>
        <p:nvSpPr>
          <p:cNvPr id="379959" name="Text Box 55"/>
          <p:cNvSpPr txBox="1">
            <a:spLocks noChangeArrowheads="1"/>
          </p:cNvSpPr>
          <p:nvPr/>
        </p:nvSpPr>
        <p:spPr bwMode="auto">
          <a:xfrm>
            <a:off x="4746625" y="3033713"/>
            <a:ext cx="1154113" cy="28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Respiratory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rhythmicity center</a:t>
            </a:r>
          </a:p>
        </p:txBody>
      </p:sp>
      <p:sp>
        <p:nvSpPr>
          <p:cNvPr id="379960" name="Text Box 56"/>
          <p:cNvSpPr txBox="1">
            <a:spLocks noChangeArrowheads="1"/>
          </p:cNvSpPr>
          <p:nvPr/>
        </p:nvSpPr>
        <p:spPr bwMode="auto">
          <a:xfrm>
            <a:off x="3321050" y="4503738"/>
            <a:ext cx="741363" cy="1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 i="1">
                <a:latin typeface="Arial" pitchFamily="-102" charset="0"/>
              </a:rPr>
              <a:t>Spinal cord</a:t>
            </a:r>
          </a:p>
        </p:txBody>
      </p:sp>
      <p:sp>
        <p:nvSpPr>
          <p:cNvPr id="379961" name="Text Box 57"/>
          <p:cNvSpPr txBox="1">
            <a:spLocks noChangeArrowheads="1"/>
          </p:cNvSpPr>
          <p:nvPr/>
        </p:nvSpPr>
        <p:spPr bwMode="auto">
          <a:xfrm>
            <a:off x="3476625" y="4672013"/>
            <a:ext cx="779463" cy="1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Anterior view</a:t>
            </a:r>
          </a:p>
        </p:txBody>
      </p:sp>
      <p:sp>
        <p:nvSpPr>
          <p:cNvPr id="379962" name="Text Box 58"/>
          <p:cNvSpPr txBox="1">
            <a:spLocks noChangeArrowheads="1"/>
          </p:cNvSpPr>
          <p:nvPr/>
        </p:nvSpPr>
        <p:spPr bwMode="auto">
          <a:xfrm>
            <a:off x="4953000" y="2506663"/>
            <a:ext cx="982663" cy="13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Olivary nucleus</a:t>
            </a:r>
          </a:p>
        </p:txBody>
      </p:sp>
      <p:sp>
        <p:nvSpPr>
          <p:cNvPr id="379963" name="Text Box 59"/>
          <p:cNvSpPr txBox="1">
            <a:spLocks noChangeArrowheads="1"/>
          </p:cNvSpPr>
          <p:nvPr/>
        </p:nvSpPr>
        <p:spPr bwMode="auto">
          <a:xfrm>
            <a:off x="4962525" y="3440113"/>
            <a:ext cx="969963" cy="1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Solitary nucleus</a:t>
            </a:r>
          </a:p>
        </p:txBody>
      </p:sp>
      <p:sp>
        <p:nvSpPr>
          <p:cNvPr id="379964" name="Text Box 60"/>
          <p:cNvSpPr txBox="1">
            <a:spLocks noChangeArrowheads="1"/>
          </p:cNvSpPr>
          <p:nvPr/>
        </p:nvSpPr>
        <p:spPr bwMode="auto">
          <a:xfrm>
            <a:off x="4845050" y="3722688"/>
            <a:ext cx="1160463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Nucleus cuneatus</a:t>
            </a:r>
          </a:p>
        </p:txBody>
      </p:sp>
      <p:sp>
        <p:nvSpPr>
          <p:cNvPr id="379965" name="Text Box 61"/>
          <p:cNvSpPr txBox="1">
            <a:spLocks noChangeArrowheads="1"/>
          </p:cNvSpPr>
          <p:nvPr/>
        </p:nvSpPr>
        <p:spPr bwMode="auto">
          <a:xfrm>
            <a:off x="4921250" y="3963988"/>
            <a:ext cx="1001713" cy="14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Nucleus gracilis</a:t>
            </a:r>
          </a:p>
        </p:txBody>
      </p:sp>
      <p:sp>
        <p:nvSpPr>
          <p:cNvPr id="379966" name="Text Box 62"/>
          <p:cNvSpPr txBox="1">
            <a:spLocks noChangeArrowheads="1"/>
          </p:cNvSpPr>
          <p:nvPr/>
        </p:nvSpPr>
        <p:spPr bwMode="auto">
          <a:xfrm>
            <a:off x="4870450" y="4252913"/>
            <a:ext cx="1154113" cy="13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Reticular formation</a:t>
            </a:r>
          </a:p>
        </p:txBody>
      </p:sp>
      <p:sp>
        <p:nvSpPr>
          <p:cNvPr id="379967" name="Text Box 63"/>
          <p:cNvSpPr txBox="1">
            <a:spLocks noChangeArrowheads="1"/>
          </p:cNvSpPr>
          <p:nvPr/>
        </p:nvSpPr>
        <p:spPr bwMode="auto">
          <a:xfrm>
            <a:off x="4797425" y="4462463"/>
            <a:ext cx="1293813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Lateral white column</a:t>
            </a:r>
          </a:p>
        </p:txBody>
      </p:sp>
      <p:sp>
        <p:nvSpPr>
          <p:cNvPr id="379968" name="Text Box 64"/>
          <p:cNvSpPr txBox="1">
            <a:spLocks noChangeArrowheads="1"/>
          </p:cNvSpPr>
          <p:nvPr/>
        </p:nvSpPr>
        <p:spPr bwMode="auto">
          <a:xfrm>
            <a:off x="6664325" y="4716463"/>
            <a:ext cx="1293813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Posterolateral view</a:t>
            </a:r>
          </a:p>
        </p:txBody>
      </p:sp>
      <p:sp>
        <p:nvSpPr>
          <p:cNvPr id="379969" name="Text Box 65"/>
          <p:cNvSpPr txBox="1">
            <a:spLocks noChangeArrowheads="1"/>
          </p:cNvSpPr>
          <p:nvPr/>
        </p:nvSpPr>
        <p:spPr bwMode="auto">
          <a:xfrm>
            <a:off x="7934325" y="4049713"/>
            <a:ext cx="906463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Posterior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median sulcus</a:t>
            </a:r>
          </a:p>
        </p:txBody>
      </p:sp>
      <p:sp>
        <p:nvSpPr>
          <p:cNvPr id="379970" name="Text Box 66"/>
          <p:cNvSpPr txBox="1">
            <a:spLocks noChangeArrowheads="1"/>
          </p:cNvSpPr>
          <p:nvPr/>
        </p:nvSpPr>
        <p:spPr bwMode="auto">
          <a:xfrm>
            <a:off x="7934325" y="4405313"/>
            <a:ext cx="906463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Posterior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white columns</a:t>
            </a:r>
          </a:p>
        </p:txBody>
      </p:sp>
      <p:sp>
        <p:nvSpPr>
          <p:cNvPr id="379971" name="Text Box 67"/>
          <p:cNvSpPr txBox="1">
            <a:spLocks noChangeArrowheads="1"/>
          </p:cNvSpPr>
          <p:nvPr/>
        </p:nvSpPr>
        <p:spPr bwMode="auto">
          <a:xfrm>
            <a:off x="7934325" y="2624138"/>
            <a:ext cx="893763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Attachment to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membranous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roof of fourth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ventricle</a:t>
            </a:r>
          </a:p>
        </p:txBody>
      </p:sp>
      <p:sp>
        <p:nvSpPr>
          <p:cNvPr id="379972" name="Line 68"/>
          <p:cNvSpPr>
            <a:spLocks noChangeShapeType="1"/>
          </p:cNvSpPr>
          <p:nvPr/>
        </p:nvSpPr>
        <p:spPr bwMode="auto">
          <a:xfrm flipV="1">
            <a:off x="7496175" y="4124325"/>
            <a:ext cx="26670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973" name="Line 69"/>
          <p:cNvSpPr>
            <a:spLocks noChangeShapeType="1"/>
          </p:cNvSpPr>
          <p:nvPr/>
        </p:nvSpPr>
        <p:spPr bwMode="auto">
          <a:xfrm>
            <a:off x="7759700" y="4121150"/>
            <a:ext cx="13335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974" name="Line 70"/>
          <p:cNvSpPr>
            <a:spLocks noChangeShapeType="1"/>
          </p:cNvSpPr>
          <p:nvPr/>
        </p:nvSpPr>
        <p:spPr bwMode="auto">
          <a:xfrm flipV="1">
            <a:off x="7404100" y="4467225"/>
            <a:ext cx="488950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975" name="Line 71"/>
          <p:cNvSpPr>
            <a:spLocks noChangeShapeType="1"/>
          </p:cNvSpPr>
          <p:nvPr/>
        </p:nvSpPr>
        <p:spPr bwMode="auto">
          <a:xfrm flipV="1">
            <a:off x="7581900" y="4467225"/>
            <a:ext cx="311150" cy="8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976" name="Line 72"/>
          <p:cNvSpPr>
            <a:spLocks noChangeShapeType="1"/>
          </p:cNvSpPr>
          <p:nvPr/>
        </p:nvSpPr>
        <p:spPr bwMode="auto">
          <a:xfrm>
            <a:off x="7302500" y="2689225"/>
            <a:ext cx="5905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977" name="Line 73"/>
          <p:cNvSpPr>
            <a:spLocks noChangeShapeType="1"/>
          </p:cNvSpPr>
          <p:nvPr/>
        </p:nvSpPr>
        <p:spPr bwMode="auto">
          <a:xfrm flipV="1">
            <a:off x="7629525" y="2692400"/>
            <a:ext cx="20955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978" name="Line 74"/>
          <p:cNvSpPr>
            <a:spLocks noChangeShapeType="1"/>
          </p:cNvSpPr>
          <p:nvPr/>
        </p:nvSpPr>
        <p:spPr bwMode="auto">
          <a:xfrm>
            <a:off x="6115050" y="4527550"/>
            <a:ext cx="78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979" name="Line 75"/>
          <p:cNvSpPr>
            <a:spLocks noChangeShapeType="1"/>
          </p:cNvSpPr>
          <p:nvPr/>
        </p:nvSpPr>
        <p:spPr bwMode="auto">
          <a:xfrm>
            <a:off x="5943600" y="2578100"/>
            <a:ext cx="22225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980" name="Line 76"/>
          <p:cNvSpPr>
            <a:spLocks noChangeShapeType="1"/>
          </p:cNvSpPr>
          <p:nvPr/>
        </p:nvSpPr>
        <p:spPr bwMode="auto">
          <a:xfrm>
            <a:off x="5930900" y="2794000"/>
            <a:ext cx="628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981" name="Line 77"/>
          <p:cNvSpPr>
            <a:spLocks noChangeShapeType="1"/>
          </p:cNvSpPr>
          <p:nvPr/>
        </p:nvSpPr>
        <p:spPr bwMode="auto">
          <a:xfrm flipV="1">
            <a:off x="5937250" y="3092450"/>
            <a:ext cx="30480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982" name="Line 78"/>
          <p:cNvSpPr>
            <a:spLocks noChangeShapeType="1"/>
          </p:cNvSpPr>
          <p:nvPr/>
        </p:nvSpPr>
        <p:spPr bwMode="auto">
          <a:xfrm flipH="1">
            <a:off x="6242050" y="2863850"/>
            <a:ext cx="568325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983" name="Line 79"/>
          <p:cNvSpPr>
            <a:spLocks noChangeShapeType="1"/>
          </p:cNvSpPr>
          <p:nvPr/>
        </p:nvSpPr>
        <p:spPr bwMode="auto">
          <a:xfrm>
            <a:off x="5956300" y="3508375"/>
            <a:ext cx="311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984" name="Line 80"/>
          <p:cNvSpPr>
            <a:spLocks noChangeShapeType="1"/>
          </p:cNvSpPr>
          <p:nvPr/>
        </p:nvSpPr>
        <p:spPr bwMode="auto">
          <a:xfrm flipV="1">
            <a:off x="6000750" y="3778250"/>
            <a:ext cx="27622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985" name="Line 81"/>
          <p:cNvSpPr>
            <a:spLocks noChangeShapeType="1"/>
          </p:cNvSpPr>
          <p:nvPr/>
        </p:nvSpPr>
        <p:spPr bwMode="auto">
          <a:xfrm>
            <a:off x="5949950" y="4025900"/>
            <a:ext cx="24765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986" name="Line 82"/>
          <p:cNvSpPr>
            <a:spLocks noChangeShapeType="1"/>
          </p:cNvSpPr>
          <p:nvPr/>
        </p:nvSpPr>
        <p:spPr bwMode="auto">
          <a:xfrm flipV="1">
            <a:off x="6057900" y="4324350"/>
            <a:ext cx="20002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987" name="Line 83"/>
          <p:cNvSpPr>
            <a:spLocks noChangeShapeType="1"/>
          </p:cNvSpPr>
          <p:nvPr/>
        </p:nvSpPr>
        <p:spPr bwMode="auto">
          <a:xfrm flipH="1">
            <a:off x="6257925" y="3873500"/>
            <a:ext cx="841375" cy="450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988" name="Line 84"/>
          <p:cNvSpPr>
            <a:spLocks noChangeShapeType="1"/>
          </p:cNvSpPr>
          <p:nvPr/>
        </p:nvSpPr>
        <p:spPr bwMode="auto">
          <a:xfrm flipH="1">
            <a:off x="6194425" y="3397250"/>
            <a:ext cx="1209675" cy="631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989" name="Line 85"/>
          <p:cNvSpPr>
            <a:spLocks noChangeShapeType="1"/>
          </p:cNvSpPr>
          <p:nvPr/>
        </p:nvSpPr>
        <p:spPr bwMode="auto">
          <a:xfrm flipH="1">
            <a:off x="6273800" y="3349625"/>
            <a:ext cx="73660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990" name="Line 86"/>
          <p:cNvSpPr>
            <a:spLocks noChangeShapeType="1"/>
          </p:cNvSpPr>
          <p:nvPr/>
        </p:nvSpPr>
        <p:spPr bwMode="auto">
          <a:xfrm flipH="1">
            <a:off x="6264275" y="2844800"/>
            <a:ext cx="831850" cy="666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991" name="Line 87"/>
          <p:cNvSpPr>
            <a:spLocks noChangeShapeType="1"/>
          </p:cNvSpPr>
          <p:nvPr/>
        </p:nvSpPr>
        <p:spPr bwMode="auto">
          <a:xfrm flipV="1">
            <a:off x="4356100" y="2578100"/>
            <a:ext cx="5619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992" name="Line 88"/>
          <p:cNvSpPr>
            <a:spLocks noChangeShapeType="1"/>
          </p:cNvSpPr>
          <p:nvPr/>
        </p:nvSpPr>
        <p:spPr bwMode="auto">
          <a:xfrm>
            <a:off x="4610100" y="2790825"/>
            <a:ext cx="34925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993" name="Line 89"/>
          <p:cNvSpPr>
            <a:spLocks noChangeShapeType="1"/>
          </p:cNvSpPr>
          <p:nvPr/>
        </p:nvSpPr>
        <p:spPr bwMode="auto">
          <a:xfrm flipV="1">
            <a:off x="4114800" y="3505200"/>
            <a:ext cx="7810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994" name="Line 90"/>
          <p:cNvSpPr>
            <a:spLocks noChangeShapeType="1"/>
          </p:cNvSpPr>
          <p:nvPr/>
        </p:nvSpPr>
        <p:spPr bwMode="auto">
          <a:xfrm>
            <a:off x="4159250" y="3613150"/>
            <a:ext cx="457200" cy="165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995" name="Line 91"/>
          <p:cNvSpPr>
            <a:spLocks noChangeShapeType="1"/>
          </p:cNvSpPr>
          <p:nvPr/>
        </p:nvSpPr>
        <p:spPr bwMode="auto">
          <a:xfrm flipV="1">
            <a:off x="4610100" y="3778250"/>
            <a:ext cx="2190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996" name="Line 92"/>
          <p:cNvSpPr>
            <a:spLocks noChangeShapeType="1"/>
          </p:cNvSpPr>
          <p:nvPr/>
        </p:nvSpPr>
        <p:spPr bwMode="auto">
          <a:xfrm>
            <a:off x="3835400" y="3638550"/>
            <a:ext cx="7747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997" name="Line 93"/>
          <p:cNvSpPr>
            <a:spLocks noChangeShapeType="1"/>
          </p:cNvSpPr>
          <p:nvPr/>
        </p:nvSpPr>
        <p:spPr bwMode="auto">
          <a:xfrm>
            <a:off x="3911600" y="3994150"/>
            <a:ext cx="692150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998" name="Line 94"/>
          <p:cNvSpPr>
            <a:spLocks noChangeShapeType="1"/>
          </p:cNvSpPr>
          <p:nvPr/>
        </p:nvSpPr>
        <p:spPr bwMode="auto">
          <a:xfrm>
            <a:off x="4210050" y="4521200"/>
            <a:ext cx="546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999" name="Line 95"/>
          <p:cNvSpPr>
            <a:spLocks noChangeShapeType="1"/>
          </p:cNvSpPr>
          <p:nvPr/>
        </p:nvSpPr>
        <p:spPr bwMode="auto">
          <a:xfrm>
            <a:off x="4597400" y="4324350"/>
            <a:ext cx="22860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0000" name="Line 96"/>
          <p:cNvSpPr>
            <a:spLocks noChangeShapeType="1"/>
          </p:cNvSpPr>
          <p:nvPr/>
        </p:nvSpPr>
        <p:spPr bwMode="auto">
          <a:xfrm>
            <a:off x="4600575" y="4016375"/>
            <a:ext cx="292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0001" name="Line 97"/>
          <p:cNvSpPr>
            <a:spLocks noChangeShapeType="1"/>
          </p:cNvSpPr>
          <p:nvPr/>
        </p:nvSpPr>
        <p:spPr bwMode="auto">
          <a:xfrm>
            <a:off x="1314450" y="3822700"/>
            <a:ext cx="508000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0002" name="Line 98"/>
          <p:cNvSpPr>
            <a:spLocks noChangeShapeType="1"/>
          </p:cNvSpPr>
          <p:nvPr/>
        </p:nvSpPr>
        <p:spPr bwMode="auto">
          <a:xfrm>
            <a:off x="1143000" y="3968750"/>
            <a:ext cx="673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0003" name="Line 99"/>
          <p:cNvSpPr>
            <a:spLocks noChangeShapeType="1"/>
          </p:cNvSpPr>
          <p:nvPr/>
        </p:nvSpPr>
        <p:spPr bwMode="auto">
          <a:xfrm flipV="1">
            <a:off x="984250" y="3968750"/>
            <a:ext cx="536575" cy="63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0004" name="Line 100"/>
          <p:cNvSpPr>
            <a:spLocks noChangeShapeType="1"/>
          </p:cNvSpPr>
          <p:nvPr/>
        </p:nvSpPr>
        <p:spPr bwMode="auto">
          <a:xfrm>
            <a:off x="2635250" y="3270250"/>
            <a:ext cx="88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0005" name="Line 101"/>
          <p:cNvSpPr>
            <a:spLocks noChangeShapeType="1"/>
          </p:cNvSpPr>
          <p:nvPr/>
        </p:nvSpPr>
        <p:spPr bwMode="auto">
          <a:xfrm>
            <a:off x="2717800" y="2260600"/>
            <a:ext cx="0" cy="2152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0006" name="Line 102"/>
          <p:cNvSpPr>
            <a:spLocks noChangeShapeType="1"/>
          </p:cNvSpPr>
          <p:nvPr/>
        </p:nvSpPr>
        <p:spPr bwMode="auto">
          <a:xfrm flipV="1">
            <a:off x="2711450" y="4413250"/>
            <a:ext cx="431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0007" name="Line 103"/>
          <p:cNvSpPr>
            <a:spLocks noChangeShapeType="1"/>
          </p:cNvSpPr>
          <p:nvPr/>
        </p:nvSpPr>
        <p:spPr bwMode="auto">
          <a:xfrm>
            <a:off x="2714625" y="2263775"/>
            <a:ext cx="311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Mesencephalon</a:t>
            </a:r>
            <a:endParaRPr lang="en-US" dirty="0" smtClean="0"/>
          </a:p>
          <a:p>
            <a:r>
              <a:rPr lang="en-US" dirty="0" smtClean="0"/>
              <a:t>Cranial nerve nuclei</a:t>
            </a:r>
          </a:p>
          <a:p>
            <a:pPr lvl="1"/>
            <a:r>
              <a:rPr lang="en-US" dirty="0" smtClean="0"/>
              <a:t>CN V, VI, VII, VIII</a:t>
            </a:r>
          </a:p>
          <a:p>
            <a:r>
              <a:rPr lang="en-US" dirty="0" smtClean="0"/>
              <a:t>Nuclei of </a:t>
            </a:r>
            <a:r>
              <a:rPr lang="en-US" dirty="0" err="1" smtClean="0"/>
              <a:t>invounary</a:t>
            </a:r>
            <a:r>
              <a:rPr lang="en-US" dirty="0" smtClean="0"/>
              <a:t> control of respiration</a:t>
            </a:r>
          </a:p>
          <a:p>
            <a:pPr lvl="1"/>
            <a:r>
              <a:rPr lang="en-US" dirty="0" err="1" smtClean="0"/>
              <a:t>Apneustic</a:t>
            </a:r>
            <a:r>
              <a:rPr lang="en-US" dirty="0" smtClean="0"/>
              <a:t> center and </a:t>
            </a:r>
            <a:r>
              <a:rPr lang="en-US" dirty="0" err="1" smtClean="0"/>
              <a:t>pneumotaxic</a:t>
            </a:r>
            <a:r>
              <a:rPr lang="en-US" dirty="0" smtClean="0"/>
              <a:t> center</a:t>
            </a:r>
          </a:p>
          <a:p>
            <a:r>
              <a:rPr lang="en-US" dirty="0" smtClean="0"/>
              <a:t>Transverse fibers connect cerebellum</a:t>
            </a:r>
          </a:p>
          <a:p>
            <a:r>
              <a:rPr lang="en-US" dirty="0" smtClean="0"/>
              <a:t>Ascending and descending tracts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005" name="Picture 149" descr="15_19Figureb_1-U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5438" y="171450"/>
            <a:ext cx="8548687" cy="6481763"/>
          </a:xfrm>
          <a:prstGeom prst="rect">
            <a:avLst/>
          </a:prstGeom>
          <a:noFill/>
        </p:spPr>
      </p:pic>
      <p:sp>
        <p:nvSpPr>
          <p:cNvPr id="377859" name="Rectangle 3"/>
          <p:cNvSpPr>
            <a:spLocks noChangeArrowheads="1"/>
          </p:cNvSpPr>
          <p:nvPr>
            <p:ph type="ctrTitle"/>
          </p:nvPr>
        </p:nvSpPr>
        <p:spPr bwMode="auto">
          <a:xfrm>
            <a:off x="0" y="0"/>
            <a:ext cx="1981200" cy="304800"/>
          </a:xfrm>
          <a:noFill/>
          <a:ln w="3175"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</a:pPr>
            <a:r>
              <a:rPr lang="en-US" sz="1200">
                <a:latin typeface="Arial" pitchFamily="-102" charset="0"/>
              </a:rPr>
              <a:t>LE 15-19b_1</a:t>
            </a:r>
          </a:p>
        </p:txBody>
      </p:sp>
      <p:sp>
        <p:nvSpPr>
          <p:cNvPr id="377872" name="Text Box 16"/>
          <p:cNvSpPr txBox="1">
            <a:spLocks noChangeArrowheads="1"/>
          </p:cNvSpPr>
          <p:nvPr/>
        </p:nvSpPr>
        <p:spPr bwMode="auto">
          <a:xfrm>
            <a:off x="285750" y="1042988"/>
            <a:ext cx="1243013" cy="52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Mamillary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body</a:t>
            </a:r>
          </a:p>
        </p:txBody>
      </p:sp>
      <p:sp>
        <p:nvSpPr>
          <p:cNvPr id="377877" name="Text Box 21"/>
          <p:cNvSpPr txBox="1">
            <a:spLocks noChangeArrowheads="1"/>
          </p:cNvSpPr>
          <p:nvPr/>
        </p:nvSpPr>
        <p:spPr bwMode="auto">
          <a:xfrm>
            <a:off x="336550" y="5218113"/>
            <a:ext cx="1198563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Medulla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oblongata</a:t>
            </a:r>
          </a:p>
        </p:txBody>
      </p:sp>
      <p:sp>
        <p:nvSpPr>
          <p:cNvPr id="377878" name="Text Box 22"/>
          <p:cNvSpPr txBox="1">
            <a:spLocks noChangeArrowheads="1"/>
          </p:cNvSpPr>
          <p:nvPr/>
        </p:nvSpPr>
        <p:spPr bwMode="auto">
          <a:xfrm>
            <a:off x="419100" y="4548188"/>
            <a:ext cx="1116013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Fourth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ventricle</a:t>
            </a:r>
          </a:p>
        </p:txBody>
      </p:sp>
      <p:sp>
        <p:nvSpPr>
          <p:cNvPr id="377879" name="Text Box 23"/>
          <p:cNvSpPr txBox="1">
            <a:spLocks noChangeArrowheads="1"/>
          </p:cNvSpPr>
          <p:nvPr/>
        </p:nvSpPr>
        <p:spPr bwMode="auto">
          <a:xfrm>
            <a:off x="6651625" y="620713"/>
            <a:ext cx="1947863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Mesencephalon</a:t>
            </a:r>
          </a:p>
        </p:txBody>
      </p:sp>
      <p:sp>
        <p:nvSpPr>
          <p:cNvPr id="377880" name="Text Box 24"/>
          <p:cNvSpPr txBox="1">
            <a:spLocks noChangeArrowheads="1"/>
          </p:cNvSpPr>
          <p:nvPr/>
        </p:nvSpPr>
        <p:spPr bwMode="auto">
          <a:xfrm>
            <a:off x="3502025" y="255588"/>
            <a:ext cx="2360613" cy="22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Superior colliculus</a:t>
            </a:r>
          </a:p>
        </p:txBody>
      </p:sp>
      <p:sp>
        <p:nvSpPr>
          <p:cNvPr id="377881" name="Text Box 25"/>
          <p:cNvSpPr txBox="1">
            <a:spLocks noChangeArrowheads="1"/>
          </p:cNvSpPr>
          <p:nvPr/>
        </p:nvSpPr>
        <p:spPr bwMode="auto">
          <a:xfrm>
            <a:off x="3521075" y="671513"/>
            <a:ext cx="2716213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Aqueduct of midbrain</a:t>
            </a:r>
          </a:p>
        </p:txBody>
      </p:sp>
      <p:sp>
        <p:nvSpPr>
          <p:cNvPr id="377882" name="Text Box 26"/>
          <p:cNvSpPr txBox="1">
            <a:spLocks noChangeArrowheads="1"/>
          </p:cNvSpPr>
          <p:nvPr/>
        </p:nvSpPr>
        <p:spPr bwMode="auto">
          <a:xfrm>
            <a:off x="3559175" y="1214438"/>
            <a:ext cx="2081213" cy="27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Inferior colliculus</a:t>
            </a:r>
          </a:p>
        </p:txBody>
      </p:sp>
      <p:sp>
        <p:nvSpPr>
          <p:cNvPr id="377883" name="Text Box 27"/>
          <p:cNvSpPr txBox="1">
            <a:spLocks noChangeArrowheads="1"/>
          </p:cNvSpPr>
          <p:nvPr/>
        </p:nvSpPr>
        <p:spPr bwMode="auto">
          <a:xfrm>
            <a:off x="3733800" y="6192838"/>
            <a:ext cx="1960563" cy="22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Sagittal section</a:t>
            </a:r>
          </a:p>
        </p:txBody>
      </p:sp>
      <p:sp>
        <p:nvSpPr>
          <p:cNvPr id="377884" name="Text Box 28"/>
          <p:cNvSpPr txBox="1">
            <a:spLocks noChangeArrowheads="1"/>
          </p:cNvSpPr>
          <p:nvPr/>
        </p:nvSpPr>
        <p:spPr bwMode="auto">
          <a:xfrm>
            <a:off x="1114425" y="3205163"/>
            <a:ext cx="608013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Pons</a:t>
            </a:r>
          </a:p>
        </p:txBody>
      </p:sp>
      <p:sp>
        <p:nvSpPr>
          <p:cNvPr id="377885" name="Text Box 29"/>
          <p:cNvSpPr txBox="1">
            <a:spLocks noChangeArrowheads="1"/>
          </p:cNvSpPr>
          <p:nvPr/>
        </p:nvSpPr>
        <p:spPr bwMode="auto">
          <a:xfrm>
            <a:off x="6188075" y="4418013"/>
            <a:ext cx="1820863" cy="22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Posterior lobe</a:t>
            </a:r>
          </a:p>
        </p:txBody>
      </p:sp>
      <p:sp>
        <p:nvSpPr>
          <p:cNvPr id="377886" name="Text Box 30"/>
          <p:cNvSpPr txBox="1">
            <a:spLocks noChangeArrowheads="1"/>
          </p:cNvSpPr>
          <p:nvPr/>
        </p:nvSpPr>
        <p:spPr bwMode="auto">
          <a:xfrm>
            <a:off x="6248400" y="3389313"/>
            <a:ext cx="1257300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Cerebellar 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nucleus</a:t>
            </a:r>
          </a:p>
        </p:txBody>
      </p:sp>
      <p:sp>
        <p:nvSpPr>
          <p:cNvPr id="377887" name="Text Box 31"/>
          <p:cNvSpPr txBox="1">
            <a:spLocks noChangeArrowheads="1"/>
          </p:cNvSpPr>
          <p:nvPr/>
        </p:nvSpPr>
        <p:spPr bwMode="auto">
          <a:xfrm>
            <a:off x="6251575" y="2865438"/>
            <a:ext cx="1173163" cy="49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Cerebellar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cortex</a:t>
            </a:r>
          </a:p>
        </p:txBody>
      </p:sp>
      <p:sp>
        <p:nvSpPr>
          <p:cNvPr id="377888" name="Text Box 32"/>
          <p:cNvSpPr txBox="1">
            <a:spLocks noChangeArrowheads="1"/>
          </p:cNvSpPr>
          <p:nvPr/>
        </p:nvSpPr>
        <p:spPr bwMode="auto">
          <a:xfrm>
            <a:off x="6242050" y="2195513"/>
            <a:ext cx="1357313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Arbor vitae</a:t>
            </a:r>
          </a:p>
        </p:txBody>
      </p:sp>
      <p:sp>
        <p:nvSpPr>
          <p:cNvPr id="377889" name="Text Box 33"/>
          <p:cNvSpPr txBox="1">
            <a:spLocks noChangeArrowheads="1"/>
          </p:cNvSpPr>
          <p:nvPr/>
        </p:nvSpPr>
        <p:spPr bwMode="auto">
          <a:xfrm>
            <a:off x="6203950" y="1579563"/>
            <a:ext cx="1681163" cy="21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Anterior lobe</a:t>
            </a:r>
          </a:p>
        </p:txBody>
      </p:sp>
      <p:sp>
        <p:nvSpPr>
          <p:cNvPr id="377890" name="Text Box 34"/>
          <p:cNvSpPr txBox="1">
            <a:spLocks noChangeArrowheads="1"/>
          </p:cNvSpPr>
          <p:nvPr/>
        </p:nvSpPr>
        <p:spPr bwMode="auto">
          <a:xfrm>
            <a:off x="6308725" y="4021138"/>
            <a:ext cx="2449513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Flocculonodular lobe</a:t>
            </a:r>
          </a:p>
        </p:txBody>
      </p:sp>
      <p:sp>
        <p:nvSpPr>
          <p:cNvPr id="377979" name="Line 123"/>
          <p:cNvSpPr>
            <a:spLocks noChangeShapeType="1"/>
          </p:cNvSpPr>
          <p:nvPr/>
        </p:nvSpPr>
        <p:spPr bwMode="auto">
          <a:xfrm flipH="1" flipV="1">
            <a:off x="850900" y="1587500"/>
            <a:ext cx="12700" cy="596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7980" name="Line 124"/>
          <p:cNvSpPr>
            <a:spLocks noChangeShapeType="1"/>
          </p:cNvSpPr>
          <p:nvPr/>
        </p:nvSpPr>
        <p:spPr bwMode="auto">
          <a:xfrm>
            <a:off x="1616075" y="4708525"/>
            <a:ext cx="24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7981" name="Line 125"/>
          <p:cNvSpPr>
            <a:spLocks noChangeShapeType="1"/>
          </p:cNvSpPr>
          <p:nvPr/>
        </p:nvSpPr>
        <p:spPr bwMode="auto">
          <a:xfrm flipH="1">
            <a:off x="1854200" y="3619500"/>
            <a:ext cx="800100" cy="1092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7982" name="Line 126"/>
          <p:cNvSpPr>
            <a:spLocks noChangeShapeType="1"/>
          </p:cNvSpPr>
          <p:nvPr/>
        </p:nvSpPr>
        <p:spPr bwMode="auto">
          <a:xfrm>
            <a:off x="1587500" y="5378450"/>
            <a:ext cx="21907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7983" name="Line 127"/>
          <p:cNvSpPr>
            <a:spLocks noChangeShapeType="1"/>
          </p:cNvSpPr>
          <p:nvPr/>
        </p:nvSpPr>
        <p:spPr bwMode="auto">
          <a:xfrm flipH="1">
            <a:off x="1803400" y="5019675"/>
            <a:ext cx="34290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7984" name="Line 128"/>
          <p:cNvSpPr>
            <a:spLocks noChangeShapeType="1"/>
          </p:cNvSpPr>
          <p:nvPr/>
        </p:nvSpPr>
        <p:spPr bwMode="auto">
          <a:xfrm flipV="1">
            <a:off x="2247900" y="393700"/>
            <a:ext cx="736600" cy="165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7985" name="Line 129"/>
          <p:cNvSpPr>
            <a:spLocks noChangeShapeType="1"/>
          </p:cNvSpPr>
          <p:nvPr/>
        </p:nvSpPr>
        <p:spPr bwMode="auto">
          <a:xfrm>
            <a:off x="2981325" y="396875"/>
            <a:ext cx="469900" cy="1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7986" name="Line 130"/>
          <p:cNvSpPr>
            <a:spLocks noChangeShapeType="1"/>
          </p:cNvSpPr>
          <p:nvPr/>
        </p:nvSpPr>
        <p:spPr bwMode="auto">
          <a:xfrm flipV="1">
            <a:off x="2197100" y="838200"/>
            <a:ext cx="90170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7987" name="Line 131"/>
          <p:cNvSpPr>
            <a:spLocks noChangeShapeType="1"/>
          </p:cNvSpPr>
          <p:nvPr/>
        </p:nvSpPr>
        <p:spPr bwMode="auto">
          <a:xfrm>
            <a:off x="3095625" y="838200"/>
            <a:ext cx="40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7988" name="Line 132"/>
          <p:cNvSpPr>
            <a:spLocks noChangeShapeType="1"/>
          </p:cNvSpPr>
          <p:nvPr/>
        </p:nvSpPr>
        <p:spPr bwMode="auto">
          <a:xfrm flipV="1">
            <a:off x="2413000" y="1384300"/>
            <a:ext cx="838200" cy="952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7989" name="Line 133"/>
          <p:cNvSpPr>
            <a:spLocks noChangeShapeType="1"/>
          </p:cNvSpPr>
          <p:nvPr/>
        </p:nvSpPr>
        <p:spPr bwMode="auto">
          <a:xfrm>
            <a:off x="3248025" y="1387475"/>
            <a:ext cx="254000" cy="1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7990" name="Line 134"/>
          <p:cNvSpPr>
            <a:spLocks noChangeShapeType="1"/>
          </p:cNvSpPr>
          <p:nvPr/>
        </p:nvSpPr>
        <p:spPr bwMode="auto">
          <a:xfrm flipV="1">
            <a:off x="3683000" y="1714500"/>
            <a:ext cx="939800" cy="622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7991" name="Line 135"/>
          <p:cNvSpPr>
            <a:spLocks noChangeShapeType="1"/>
          </p:cNvSpPr>
          <p:nvPr/>
        </p:nvSpPr>
        <p:spPr bwMode="auto">
          <a:xfrm>
            <a:off x="4622800" y="1714500"/>
            <a:ext cx="1536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7992" name="Line 136"/>
          <p:cNvSpPr>
            <a:spLocks noChangeShapeType="1"/>
          </p:cNvSpPr>
          <p:nvPr/>
        </p:nvSpPr>
        <p:spPr bwMode="auto">
          <a:xfrm flipV="1">
            <a:off x="3581400" y="2343150"/>
            <a:ext cx="1031875" cy="577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7993" name="Line 137"/>
          <p:cNvSpPr>
            <a:spLocks noChangeShapeType="1"/>
          </p:cNvSpPr>
          <p:nvPr/>
        </p:nvSpPr>
        <p:spPr bwMode="auto">
          <a:xfrm flipV="1">
            <a:off x="3708400" y="2336800"/>
            <a:ext cx="914400" cy="723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7994" name="Line 138"/>
          <p:cNvSpPr>
            <a:spLocks noChangeShapeType="1"/>
          </p:cNvSpPr>
          <p:nvPr/>
        </p:nvSpPr>
        <p:spPr bwMode="auto">
          <a:xfrm>
            <a:off x="4619625" y="2336800"/>
            <a:ext cx="1549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7995" name="Line 139"/>
          <p:cNvSpPr>
            <a:spLocks noChangeShapeType="1"/>
          </p:cNvSpPr>
          <p:nvPr/>
        </p:nvSpPr>
        <p:spPr bwMode="auto">
          <a:xfrm>
            <a:off x="4762500" y="3009900"/>
            <a:ext cx="1422400" cy="1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7996" name="Line 140"/>
          <p:cNvSpPr>
            <a:spLocks noChangeShapeType="1"/>
          </p:cNvSpPr>
          <p:nvPr/>
        </p:nvSpPr>
        <p:spPr bwMode="auto">
          <a:xfrm flipV="1">
            <a:off x="5000625" y="3016250"/>
            <a:ext cx="342900" cy="177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7997" name="Line 141"/>
          <p:cNvSpPr>
            <a:spLocks noChangeShapeType="1"/>
          </p:cNvSpPr>
          <p:nvPr/>
        </p:nvSpPr>
        <p:spPr bwMode="auto">
          <a:xfrm flipV="1">
            <a:off x="3263900" y="3556000"/>
            <a:ext cx="2895600" cy="1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7998" name="Line 142"/>
          <p:cNvSpPr>
            <a:spLocks noChangeShapeType="1"/>
          </p:cNvSpPr>
          <p:nvPr/>
        </p:nvSpPr>
        <p:spPr bwMode="auto">
          <a:xfrm>
            <a:off x="2892425" y="3733800"/>
            <a:ext cx="16129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7999" name="Line 143"/>
          <p:cNvSpPr>
            <a:spLocks noChangeShapeType="1"/>
          </p:cNvSpPr>
          <p:nvPr/>
        </p:nvSpPr>
        <p:spPr bwMode="auto">
          <a:xfrm flipV="1">
            <a:off x="4495800" y="4178300"/>
            <a:ext cx="1676400" cy="1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000" name="Line 144"/>
          <p:cNvSpPr>
            <a:spLocks noChangeShapeType="1"/>
          </p:cNvSpPr>
          <p:nvPr/>
        </p:nvSpPr>
        <p:spPr bwMode="auto">
          <a:xfrm flipV="1">
            <a:off x="5295900" y="4597400"/>
            <a:ext cx="914400" cy="1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002" name="Line 146"/>
          <p:cNvSpPr>
            <a:spLocks noChangeShapeType="1"/>
          </p:cNvSpPr>
          <p:nvPr/>
        </p:nvSpPr>
        <p:spPr bwMode="auto">
          <a:xfrm>
            <a:off x="6219825" y="1466850"/>
            <a:ext cx="165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003" name="Line 147"/>
          <p:cNvSpPr>
            <a:spLocks noChangeShapeType="1"/>
          </p:cNvSpPr>
          <p:nvPr/>
        </p:nvSpPr>
        <p:spPr bwMode="auto">
          <a:xfrm>
            <a:off x="6375400" y="228600"/>
            <a:ext cx="12700" cy="1244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004" name="Line 148"/>
          <p:cNvSpPr>
            <a:spLocks noChangeShapeType="1"/>
          </p:cNvSpPr>
          <p:nvPr/>
        </p:nvSpPr>
        <p:spPr bwMode="auto">
          <a:xfrm>
            <a:off x="6375400" y="774700"/>
            <a:ext cx="203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006" name="Line 150"/>
          <p:cNvSpPr>
            <a:spLocks noChangeShapeType="1"/>
          </p:cNvSpPr>
          <p:nvPr/>
        </p:nvSpPr>
        <p:spPr bwMode="auto">
          <a:xfrm>
            <a:off x="6213475" y="231775"/>
            <a:ext cx="165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 16: The Brain and Cranial Nerves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Gross Organization of the Brain</a:t>
            </a:r>
          </a:p>
          <a:p>
            <a:r>
              <a:rPr lang="en-US" dirty="0" err="1" smtClean="0"/>
              <a:t>Meninges</a:t>
            </a:r>
            <a:r>
              <a:rPr lang="en-US" dirty="0" smtClean="0"/>
              <a:t> and CSF</a:t>
            </a:r>
          </a:p>
          <a:p>
            <a:r>
              <a:rPr lang="en-US" dirty="0" smtClean="0"/>
              <a:t>Hind brain</a:t>
            </a:r>
          </a:p>
          <a:p>
            <a:r>
              <a:rPr lang="en-US" dirty="0" smtClean="0"/>
              <a:t>Mid brain</a:t>
            </a:r>
          </a:p>
          <a:p>
            <a:r>
              <a:rPr lang="en-US" dirty="0" smtClean="0"/>
              <a:t>Forebrain</a:t>
            </a:r>
          </a:p>
          <a:p>
            <a:r>
              <a:rPr lang="en-US" dirty="0" smtClean="0"/>
              <a:t>Cranial nerves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Cerebellum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“Little cerebrum”</a:t>
            </a:r>
          </a:p>
          <a:p>
            <a:r>
              <a:rPr lang="en-US" dirty="0" smtClean="0"/>
              <a:t>Motor Planning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980" name="Picture 148" descr="15_19Figurea-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63" y="1411288"/>
            <a:ext cx="8548687" cy="4035425"/>
          </a:xfrm>
          <a:prstGeom prst="rect">
            <a:avLst/>
          </a:prstGeom>
          <a:noFill/>
        </p:spPr>
      </p:pic>
      <p:sp>
        <p:nvSpPr>
          <p:cNvPr id="376835" name="Rectangle 3"/>
          <p:cNvSpPr>
            <a:spLocks noChangeArrowheads="1"/>
          </p:cNvSpPr>
          <p:nvPr>
            <p:ph type="ctrTitle"/>
          </p:nvPr>
        </p:nvSpPr>
        <p:spPr bwMode="auto">
          <a:xfrm>
            <a:off x="0" y="0"/>
            <a:ext cx="1981200" cy="304800"/>
          </a:xfrm>
          <a:noFill/>
          <a:ln w="3175"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</a:pPr>
            <a:r>
              <a:rPr lang="en-US" sz="1200">
                <a:latin typeface="Arial" pitchFamily="-102" charset="0"/>
              </a:rPr>
              <a:t>LE 15-19a</a:t>
            </a:r>
          </a:p>
        </p:txBody>
      </p:sp>
      <p:sp>
        <p:nvSpPr>
          <p:cNvPr id="376836" name="Text Box 4"/>
          <p:cNvSpPr txBox="1">
            <a:spLocks noChangeArrowheads="1"/>
          </p:cNvSpPr>
          <p:nvPr/>
        </p:nvSpPr>
        <p:spPr bwMode="auto">
          <a:xfrm>
            <a:off x="1635125" y="1773238"/>
            <a:ext cx="147161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b="1">
                <a:latin typeface="Arial" pitchFamily="-102" charset="0"/>
              </a:rPr>
              <a:t>Left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b="1">
                <a:latin typeface="Arial" pitchFamily="-102" charset="0"/>
              </a:rPr>
              <a:t> hemisphere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b="1">
                <a:latin typeface="Arial" pitchFamily="-102" charset="0"/>
              </a:rPr>
              <a:t>of cerebellum</a:t>
            </a:r>
          </a:p>
        </p:txBody>
      </p:sp>
      <p:sp>
        <p:nvSpPr>
          <p:cNvPr id="376837" name="Text Box 5"/>
          <p:cNvSpPr txBox="1">
            <a:spLocks noChangeArrowheads="1"/>
          </p:cNvSpPr>
          <p:nvPr/>
        </p:nvSpPr>
        <p:spPr bwMode="auto">
          <a:xfrm>
            <a:off x="390525" y="3421063"/>
            <a:ext cx="493713" cy="18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b="1">
                <a:latin typeface="Arial" pitchFamily="-102" charset="0"/>
              </a:rPr>
              <a:t>Folia</a:t>
            </a:r>
          </a:p>
        </p:txBody>
      </p:sp>
      <p:sp>
        <p:nvSpPr>
          <p:cNvPr id="376838" name="Text Box 6"/>
          <p:cNvSpPr txBox="1">
            <a:spLocks noChangeArrowheads="1"/>
          </p:cNvSpPr>
          <p:nvPr/>
        </p:nvSpPr>
        <p:spPr bwMode="auto">
          <a:xfrm>
            <a:off x="3219450" y="1677988"/>
            <a:ext cx="696913" cy="19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b="1">
                <a:latin typeface="Arial" pitchFamily="-102" charset="0"/>
              </a:rPr>
              <a:t>Vermis</a:t>
            </a:r>
          </a:p>
        </p:txBody>
      </p:sp>
      <p:sp>
        <p:nvSpPr>
          <p:cNvPr id="376839" name="Text Box 7"/>
          <p:cNvSpPr txBox="1">
            <a:spLocks noChangeArrowheads="1"/>
          </p:cNvSpPr>
          <p:nvPr/>
        </p:nvSpPr>
        <p:spPr bwMode="auto">
          <a:xfrm>
            <a:off x="6788150" y="2484438"/>
            <a:ext cx="681038" cy="19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b="1">
                <a:latin typeface="Arial" pitchFamily="-102" charset="0"/>
              </a:rPr>
              <a:t>Vermis</a:t>
            </a:r>
          </a:p>
        </p:txBody>
      </p:sp>
      <p:sp>
        <p:nvSpPr>
          <p:cNvPr id="376840" name="Text Box 8"/>
          <p:cNvSpPr txBox="1">
            <a:spLocks noChangeArrowheads="1"/>
          </p:cNvSpPr>
          <p:nvPr/>
        </p:nvSpPr>
        <p:spPr bwMode="auto">
          <a:xfrm>
            <a:off x="4784725" y="3938588"/>
            <a:ext cx="519113" cy="21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b="1">
                <a:latin typeface="Arial" pitchFamily="-102" charset="0"/>
              </a:rPr>
              <a:t>Folia</a:t>
            </a:r>
          </a:p>
        </p:txBody>
      </p:sp>
      <p:sp>
        <p:nvSpPr>
          <p:cNvPr id="376841" name="Text Box 9"/>
          <p:cNvSpPr txBox="1">
            <a:spLocks noChangeArrowheads="1"/>
          </p:cNvSpPr>
          <p:nvPr/>
        </p:nvSpPr>
        <p:spPr bwMode="auto">
          <a:xfrm>
            <a:off x="822325" y="1417638"/>
            <a:ext cx="114776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b="1">
                <a:latin typeface="Arial" pitchFamily="-102" charset="0"/>
              </a:rPr>
              <a:t>Cerebellum</a:t>
            </a:r>
          </a:p>
        </p:txBody>
      </p:sp>
      <p:sp>
        <p:nvSpPr>
          <p:cNvPr id="376842" name="Text Box 10"/>
          <p:cNvSpPr txBox="1">
            <a:spLocks noChangeArrowheads="1"/>
          </p:cNvSpPr>
          <p:nvPr/>
        </p:nvSpPr>
        <p:spPr bwMode="auto">
          <a:xfrm>
            <a:off x="3635375" y="5030788"/>
            <a:ext cx="258921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b="1">
                <a:latin typeface="Arial" pitchFamily="-102" charset="0"/>
              </a:rPr>
              <a:t>Posterior, superior surface</a:t>
            </a:r>
          </a:p>
        </p:txBody>
      </p:sp>
      <p:sp>
        <p:nvSpPr>
          <p:cNvPr id="376843" name="Text Box 11"/>
          <p:cNvSpPr txBox="1">
            <a:spLocks noChangeArrowheads="1"/>
          </p:cNvSpPr>
          <p:nvPr/>
        </p:nvSpPr>
        <p:spPr bwMode="auto">
          <a:xfrm>
            <a:off x="3943350" y="2789238"/>
            <a:ext cx="1503363" cy="19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b="1">
                <a:latin typeface="Arial" pitchFamily="-102" charset="0"/>
              </a:rPr>
              <a:t>Primary fissure</a:t>
            </a:r>
          </a:p>
        </p:txBody>
      </p:sp>
      <p:sp>
        <p:nvSpPr>
          <p:cNvPr id="376844" name="Text Box 12"/>
          <p:cNvSpPr txBox="1">
            <a:spLocks noChangeArrowheads="1"/>
          </p:cNvSpPr>
          <p:nvPr/>
        </p:nvSpPr>
        <p:spPr bwMode="auto">
          <a:xfrm>
            <a:off x="4321175" y="3284538"/>
            <a:ext cx="836613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  <a:buFont typeface="Times" pitchFamily="-102" charset="0"/>
              <a:buNone/>
            </a:pPr>
            <a:r>
              <a:rPr lang="en-US" b="1">
                <a:latin typeface="Arial" pitchFamily="-102" charset="0"/>
              </a:rPr>
              <a:t>Posterior</a:t>
            </a:r>
          </a:p>
          <a:p>
            <a:pPr algn="ctr">
              <a:lnSpc>
                <a:spcPct val="80000"/>
              </a:lnSpc>
              <a:buFont typeface="Times" pitchFamily="-102" charset="0"/>
              <a:buNone/>
            </a:pPr>
            <a:r>
              <a:rPr lang="en-US" b="1">
                <a:latin typeface="Arial" pitchFamily="-102" charset="0"/>
              </a:rPr>
              <a:t> lobe </a:t>
            </a:r>
          </a:p>
        </p:txBody>
      </p:sp>
      <p:sp>
        <p:nvSpPr>
          <p:cNvPr id="376845" name="Text Box 13"/>
          <p:cNvSpPr txBox="1">
            <a:spLocks noChangeArrowheads="1"/>
          </p:cNvSpPr>
          <p:nvPr/>
        </p:nvSpPr>
        <p:spPr bwMode="auto">
          <a:xfrm>
            <a:off x="4022725" y="2290763"/>
            <a:ext cx="132556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b="1">
                <a:latin typeface="Arial" pitchFamily="-102" charset="0"/>
              </a:rPr>
              <a:t>Anterior lobe</a:t>
            </a:r>
          </a:p>
        </p:txBody>
      </p:sp>
      <p:sp>
        <p:nvSpPr>
          <p:cNvPr id="376847" name="Text Box 15"/>
          <p:cNvSpPr txBox="1">
            <a:spLocks noChangeArrowheads="1"/>
          </p:cNvSpPr>
          <p:nvPr/>
        </p:nvSpPr>
        <p:spPr bwMode="auto">
          <a:xfrm>
            <a:off x="3956050" y="4503738"/>
            <a:ext cx="1763713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500" b="1">
                <a:latin typeface="Arial" pitchFamily="-102" charset="0"/>
              </a:rPr>
              <a:t>Right hemisphere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500" b="1">
                <a:latin typeface="Arial" pitchFamily="-102" charset="0"/>
              </a:rPr>
              <a:t>of cerebellum</a:t>
            </a:r>
          </a:p>
        </p:txBody>
      </p:sp>
      <p:sp>
        <p:nvSpPr>
          <p:cNvPr id="376954" name="Line 122"/>
          <p:cNvSpPr>
            <a:spLocks noChangeShapeType="1"/>
          </p:cNvSpPr>
          <p:nvPr/>
        </p:nvSpPr>
        <p:spPr bwMode="auto">
          <a:xfrm flipH="1">
            <a:off x="7131050" y="2711450"/>
            <a:ext cx="0" cy="393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6955" name="Line 123"/>
          <p:cNvSpPr>
            <a:spLocks noChangeShapeType="1"/>
          </p:cNvSpPr>
          <p:nvPr/>
        </p:nvSpPr>
        <p:spPr bwMode="auto">
          <a:xfrm flipV="1">
            <a:off x="1143000" y="1682750"/>
            <a:ext cx="228600" cy="939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6956" name="Line 124"/>
          <p:cNvSpPr>
            <a:spLocks noChangeShapeType="1"/>
          </p:cNvSpPr>
          <p:nvPr/>
        </p:nvSpPr>
        <p:spPr bwMode="auto">
          <a:xfrm flipH="1" flipV="1">
            <a:off x="974725" y="3562350"/>
            <a:ext cx="460375" cy="5302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6957" name="Line 125"/>
          <p:cNvSpPr>
            <a:spLocks noChangeShapeType="1"/>
          </p:cNvSpPr>
          <p:nvPr/>
        </p:nvSpPr>
        <p:spPr bwMode="auto">
          <a:xfrm flipH="1" flipV="1">
            <a:off x="968375" y="3559175"/>
            <a:ext cx="396875" cy="320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6958" name="Line 126"/>
          <p:cNvSpPr>
            <a:spLocks noChangeShapeType="1"/>
          </p:cNvSpPr>
          <p:nvPr/>
        </p:nvSpPr>
        <p:spPr bwMode="auto">
          <a:xfrm flipH="1" flipV="1">
            <a:off x="908050" y="3552825"/>
            <a:ext cx="60325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6959" name="Line 127"/>
          <p:cNvSpPr>
            <a:spLocks noChangeShapeType="1"/>
          </p:cNvSpPr>
          <p:nvPr/>
        </p:nvSpPr>
        <p:spPr bwMode="auto">
          <a:xfrm flipH="1">
            <a:off x="2228850" y="2454275"/>
            <a:ext cx="139700" cy="35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6960" name="Line 128"/>
          <p:cNvSpPr>
            <a:spLocks noChangeShapeType="1"/>
          </p:cNvSpPr>
          <p:nvPr/>
        </p:nvSpPr>
        <p:spPr bwMode="auto">
          <a:xfrm flipV="1">
            <a:off x="2133600" y="2806700"/>
            <a:ext cx="95250" cy="1016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6961" name="Line 129"/>
          <p:cNvSpPr>
            <a:spLocks noChangeShapeType="1"/>
          </p:cNvSpPr>
          <p:nvPr/>
        </p:nvSpPr>
        <p:spPr bwMode="auto">
          <a:xfrm flipV="1">
            <a:off x="1993900" y="2813050"/>
            <a:ext cx="234950" cy="1606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6962" name="Line 130"/>
          <p:cNvSpPr>
            <a:spLocks noChangeShapeType="1"/>
          </p:cNvSpPr>
          <p:nvPr/>
        </p:nvSpPr>
        <p:spPr bwMode="auto">
          <a:xfrm flipV="1">
            <a:off x="2705100" y="2378075"/>
            <a:ext cx="838200" cy="635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6963" name="Line 131"/>
          <p:cNvSpPr>
            <a:spLocks noChangeShapeType="1"/>
          </p:cNvSpPr>
          <p:nvPr/>
        </p:nvSpPr>
        <p:spPr bwMode="auto">
          <a:xfrm>
            <a:off x="3543300" y="1930400"/>
            <a:ext cx="0" cy="450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6964" name="Line 132"/>
          <p:cNvSpPr>
            <a:spLocks noChangeShapeType="1"/>
          </p:cNvSpPr>
          <p:nvPr/>
        </p:nvSpPr>
        <p:spPr bwMode="auto">
          <a:xfrm flipV="1">
            <a:off x="3089275" y="2406650"/>
            <a:ext cx="831850" cy="660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6965" name="Line 133"/>
          <p:cNvSpPr>
            <a:spLocks noChangeShapeType="1"/>
          </p:cNvSpPr>
          <p:nvPr/>
        </p:nvSpPr>
        <p:spPr bwMode="auto">
          <a:xfrm>
            <a:off x="3917950" y="2409825"/>
            <a:ext cx="13335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6966" name="Line 134"/>
          <p:cNvSpPr>
            <a:spLocks noChangeShapeType="1"/>
          </p:cNvSpPr>
          <p:nvPr/>
        </p:nvSpPr>
        <p:spPr bwMode="auto">
          <a:xfrm flipV="1">
            <a:off x="3035300" y="2892425"/>
            <a:ext cx="74930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6967" name="Line 135"/>
          <p:cNvSpPr>
            <a:spLocks noChangeShapeType="1"/>
          </p:cNvSpPr>
          <p:nvPr/>
        </p:nvSpPr>
        <p:spPr bwMode="auto">
          <a:xfrm>
            <a:off x="3781425" y="2895600"/>
            <a:ext cx="136525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6968" name="Line 136"/>
          <p:cNvSpPr>
            <a:spLocks noChangeShapeType="1"/>
          </p:cNvSpPr>
          <p:nvPr/>
        </p:nvSpPr>
        <p:spPr bwMode="auto">
          <a:xfrm flipV="1">
            <a:off x="3714750" y="3384550"/>
            <a:ext cx="419100" cy="336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6969" name="Line 137"/>
          <p:cNvSpPr>
            <a:spLocks noChangeShapeType="1"/>
          </p:cNvSpPr>
          <p:nvPr/>
        </p:nvSpPr>
        <p:spPr bwMode="auto">
          <a:xfrm flipV="1">
            <a:off x="4127500" y="3384550"/>
            <a:ext cx="1460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6970" name="Line 138"/>
          <p:cNvSpPr>
            <a:spLocks noChangeShapeType="1"/>
          </p:cNvSpPr>
          <p:nvPr/>
        </p:nvSpPr>
        <p:spPr bwMode="auto">
          <a:xfrm>
            <a:off x="3581400" y="4368800"/>
            <a:ext cx="33655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6971" name="Line 139"/>
          <p:cNvSpPr>
            <a:spLocks noChangeShapeType="1"/>
          </p:cNvSpPr>
          <p:nvPr/>
        </p:nvSpPr>
        <p:spPr bwMode="auto">
          <a:xfrm>
            <a:off x="3467100" y="3819525"/>
            <a:ext cx="457200" cy="771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6972" name="Line 140"/>
          <p:cNvSpPr>
            <a:spLocks noChangeShapeType="1"/>
          </p:cNvSpPr>
          <p:nvPr/>
        </p:nvSpPr>
        <p:spPr bwMode="auto">
          <a:xfrm>
            <a:off x="5400675" y="2409825"/>
            <a:ext cx="184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6973" name="Line 141"/>
          <p:cNvSpPr>
            <a:spLocks noChangeShapeType="1"/>
          </p:cNvSpPr>
          <p:nvPr/>
        </p:nvSpPr>
        <p:spPr bwMode="auto">
          <a:xfrm flipH="1" flipV="1">
            <a:off x="5581650" y="2406650"/>
            <a:ext cx="850900" cy="946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6974" name="Line 142"/>
          <p:cNvSpPr>
            <a:spLocks noChangeShapeType="1"/>
          </p:cNvSpPr>
          <p:nvPr/>
        </p:nvSpPr>
        <p:spPr bwMode="auto">
          <a:xfrm>
            <a:off x="5508625" y="2908300"/>
            <a:ext cx="1460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6975" name="Line 143"/>
          <p:cNvSpPr>
            <a:spLocks noChangeShapeType="1"/>
          </p:cNvSpPr>
          <p:nvPr/>
        </p:nvSpPr>
        <p:spPr bwMode="auto">
          <a:xfrm flipH="1" flipV="1">
            <a:off x="5651500" y="2908300"/>
            <a:ext cx="533400" cy="615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6976" name="Line 144"/>
          <p:cNvSpPr>
            <a:spLocks noChangeShapeType="1"/>
          </p:cNvSpPr>
          <p:nvPr/>
        </p:nvSpPr>
        <p:spPr bwMode="auto">
          <a:xfrm>
            <a:off x="5238750" y="3381375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6977" name="Line 145"/>
          <p:cNvSpPr>
            <a:spLocks noChangeShapeType="1"/>
          </p:cNvSpPr>
          <p:nvPr/>
        </p:nvSpPr>
        <p:spPr bwMode="auto">
          <a:xfrm flipH="1" flipV="1">
            <a:off x="5387975" y="3381375"/>
            <a:ext cx="425450" cy="346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6978" name="Line 146"/>
          <p:cNvSpPr>
            <a:spLocks noChangeShapeType="1"/>
          </p:cNvSpPr>
          <p:nvPr/>
        </p:nvSpPr>
        <p:spPr bwMode="auto">
          <a:xfrm>
            <a:off x="5321300" y="4070350"/>
            <a:ext cx="2857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6979" name="Line 147"/>
          <p:cNvSpPr>
            <a:spLocks noChangeShapeType="1"/>
          </p:cNvSpPr>
          <p:nvPr/>
        </p:nvSpPr>
        <p:spPr bwMode="auto">
          <a:xfrm flipH="1" flipV="1">
            <a:off x="5448300" y="4070350"/>
            <a:ext cx="307975" cy="209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Mesencephalon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Corpora </a:t>
            </a:r>
            <a:r>
              <a:rPr lang="en-US" dirty="0" err="1" smtClean="0"/>
              <a:t>quadrigemina</a:t>
            </a:r>
            <a:endParaRPr lang="en-US" dirty="0" smtClean="0"/>
          </a:p>
          <a:p>
            <a:pPr lvl="1"/>
            <a:r>
              <a:rPr lang="en-US" dirty="0" smtClean="0"/>
              <a:t>Superior </a:t>
            </a:r>
            <a:r>
              <a:rPr lang="en-US" dirty="0" err="1" smtClean="0"/>
              <a:t>colliculus</a:t>
            </a:r>
            <a:r>
              <a:rPr lang="en-US" dirty="0" smtClean="0"/>
              <a:t>: visual processing</a:t>
            </a:r>
          </a:p>
          <a:p>
            <a:pPr lvl="1"/>
            <a:r>
              <a:rPr lang="en-US" dirty="0" smtClean="0"/>
              <a:t>Inferior </a:t>
            </a:r>
            <a:r>
              <a:rPr lang="en-US" dirty="0" err="1" smtClean="0"/>
              <a:t>colliculus</a:t>
            </a:r>
            <a:r>
              <a:rPr lang="en-US" dirty="0" smtClean="0"/>
              <a:t>: auditory processing</a:t>
            </a:r>
          </a:p>
          <a:p>
            <a:r>
              <a:rPr lang="en-US" dirty="0" smtClean="0"/>
              <a:t>Major nuclei of reticular formation</a:t>
            </a:r>
          </a:p>
          <a:p>
            <a:pPr lvl="1"/>
            <a:r>
              <a:rPr lang="en-US" dirty="0" smtClean="0"/>
              <a:t>Red nucleus</a:t>
            </a:r>
          </a:p>
          <a:p>
            <a:pPr lvl="1"/>
            <a:r>
              <a:rPr lang="en-US" dirty="0" err="1" smtClean="0"/>
              <a:t>Substantia</a:t>
            </a:r>
            <a:r>
              <a:rPr lang="en-US" dirty="0" smtClean="0"/>
              <a:t> </a:t>
            </a:r>
            <a:r>
              <a:rPr lang="en-US" dirty="0" err="1" smtClean="0"/>
              <a:t>nigra</a:t>
            </a:r>
            <a:endParaRPr lang="en-US" dirty="0" smtClean="0"/>
          </a:p>
          <a:p>
            <a:r>
              <a:rPr lang="en-US" dirty="0" smtClean="0"/>
              <a:t>Cerebral peduncles</a:t>
            </a:r>
          </a:p>
          <a:p>
            <a:pPr lvl="1"/>
            <a:r>
              <a:rPr lang="en-US" dirty="0" smtClean="0"/>
              <a:t>Ascending and descending pathways to thalamus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866" name="Picture 106" descr="15_17Figureb-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163" y="1063625"/>
            <a:ext cx="8548687" cy="4730750"/>
          </a:xfrm>
          <a:prstGeom prst="rect">
            <a:avLst/>
          </a:prstGeom>
          <a:noFill/>
        </p:spPr>
      </p:pic>
      <p:sp>
        <p:nvSpPr>
          <p:cNvPr id="373763" name="Rectangle 3"/>
          <p:cNvSpPr>
            <a:spLocks noChangeArrowheads="1"/>
          </p:cNvSpPr>
          <p:nvPr>
            <p:ph type="ctrTitle"/>
          </p:nvPr>
        </p:nvSpPr>
        <p:spPr bwMode="auto">
          <a:xfrm>
            <a:off x="0" y="0"/>
            <a:ext cx="1981200" cy="304800"/>
          </a:xfrm>
          <a:noFill/>
          <a:ln w="3175"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</a:pPr>
            <a:r>
              <a:rPr lang="en-US" sz="1200">
                <a:latin typeface="Arial" pitchFamily="-102" charset="0"/>
              </a:rPr>
              <a:t>LE 15-17b</a:t>
            </a:r>
          </a:p>
        </p:txBody>
      </p:sp>
      <p:sp>
        <p:nvSpPr>
          <p:cNvPr id="373764" name="Text Box 4"/>
          <p:cNvSpPr txBox="1">
            <a:spLocks noChangeArrowheads="1"/>
          </p:cNvSpPr>
          <p:nvPr/>
        </p:nvSpPr>
        <p:spPr bwMode="auto">
          <a:xfrm>
            <a:off x="1803400" y="5329238"/>
            <a:ext cx="896938" cy="10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8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Posterior view</a:t>
            </a:r>
          </a:p>
        </p:txBody>
      </p:sp>
      <p:sp>
        <p:nvSpPr>
          <p:cNvPr id="373765" name="Text Box 5"/>
          <p:cNvSpPr txBox="1">
            <a:spLocks noChangeArrowheads="1"/>
          </p:cNvSpPr>
          <p:nvPr/>
        </p:nvSpPr>
        <p:spPr bwMode="auto">
          <a:xfrm>
            <a:off x="1679575" y="2973388"/>
            <a:ext cx="560388" cy="9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8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Thalamus</a:t>
            </a:r>
          </a:p>
        </p:txBody>
      </p:sp>
      <p:sp>
        <p:nvSpPr>
          <p:cNvPr id="373766" name="Text Box 6"/>
          <p:cNvSpPr txBox="1">
            <a:spLocks noChangeArrowheads="1"/>
          </p:cNvSpPr>
          <p:nvPr/>
        </p:nvSpPr>
        <p:spPr bwMode="auto">
          <a:xfrm>
            <a:off x="1143000" y="3427413"/>
            <a:ext cx="350838" cy="27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000" b="1">
                <a:latin typeface="Arial" pitchFamily="-102" charset="0"/>
              </a:rPr>
              <a:t>Pineal</a:t>
            </a:r>
          </a:p>
          <a:p>
            <a:pPr>
              <a:lnSpc>
                <a:spcPct val="90000"/>
              </a:lnSpc>
            </a:pPr>
            <a:r>
              <a:rPr lang="en-US" sz="1000" b="1">
                <a:latin typeface="Arial" pitchFamily="-102" charset="0"/>
              </a:rPr>
              <a:t>gland</a:t>
            </a:r>
          </a:p>
        </p:txBody>
      </p:sp>
      <p:sp>
        <p:nvSpPr>
          <p:cNvPr id="373767" name="Text Box 7"/>
          <p:cNvSpPr txBox="1">
            <a:spLocks noChangeArrowheads="1"/>
          </p:cNvSpPr>
          <p:nvPr/>
        </p:nvSpPr>
        <p:spPr bwMode="auto">
          <a:xfrm>
            <a:off x="4057650" y="3929063"/>
            <a:ext cx="788988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000" b="1">
                <a:latin typeface="Arial" pitchFamily="-102" charset="0"/>
              </a:rPr>
              <a:t>Red nucleus</a:t>
            </a:r>
          </a:p>
        </p:txBody>
      </p:sp>
      <p:sp>
        <p:nvSpPr>
          <p:cNvPr id="373768" name="Arc 8"/>
          <p:cNvSpPr>
            <a:spLocks/>
          </p:cNvSpPr>
          <p:nvPr/>
        </p:nvSpPr>
        <p:spPr bwMode="auto">
          <a:xfrm rot="-742058">
            <a:off x="1768475" y="4041775"/>
            <a:ext cx="398463" cy="196850"/>
          </a:xfrm>
          <a:custGeom>
            <a:avLst/>
            <a:gdLst>
              <a:gd name="G0" fmla="+- 21600 0 0"/>
              <a:gd name="G1" fmla="+- 14589 0 0"/>
              <a:gd name="G2" fmla="+- 21600 0 0"/>
              <a:gd name="T0" fmla="*/ 37743 w 43200"/>
              <a:gd name="T1" fmla="*/ 238 h 36189"/>
              <a:gd name="T2" fmla="*/ 5673 w 43200"/>
              <a:gd name="T3" fmla="*/ 0 h 36189"/>
              <a:gd name="T4" fmla="*/ 21600 w 43200"/>
              <a:gd name="T5" fmla="*/ 14589 h 36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36189" fill="none" extrusionOk="0">
                <a:moveTo>
                  <a:pt x="37743" y="237"/>
                </a:moveTo>
                <a:cubicBezTo>
                  <a:pt x="41258" y="4191"/>
                  <a:pt x="43200" y="9298"/>
                  <a:pt x="43200" y="14589"/>
                </a:cubicBezTo>
                <a:cubicBezTo>
                  <a:pt x="43200" y="26518"/>
                  <a:pt x="33529" y="36189"/>
                  <a:pt x="21600" y="36189"/>
                </a:cubicBezTo>
                <a:cubicBezTo>
                  <a:pt x="9670" y="36189"/>
                  <a:pt x="0" y="26518"/>
                  <a:pt x="0" y="14589"/>
                </a:cubicBezTo>
                <a:cubicBezTo>
                  <a:pt x="0" y="9187"/>
                  <a:pt x="2023" y="3982"/>
                  <a:pt x="5672" y="-1"/>
                </a:cubicBezTo>
              </a:path>
              <a:path w="43200" h="36189" stroke="0" extrusionOk="0">
                <a:moveTo>
                  <a:pt x="37743" y="237"/>
                </a:moveTo>
                <a:cubicBezTo>
                  <a:pt x="41258" y="4191"/>
                  <a:pt x="43200" y="9298"/>
                  <a:pt x="43200" y="14589"/>
                </a:cubicBezTo>
                <a:cubicBezTo>
                  <a:pt x="43200" y="26518"/>
                  <a:pt x="33529" y="36189"/>
                  <a:pt x="21600" y="36189"/>
                </a:cubicBezTo>
                <a:cubicBezTo>
                  <a:pt x="9670" y="36189"/>
                  <a:pt x="0" y="26518"/>
                  <a:pt x="0" y="14589"/>
                </a:cubicBezTo>
                <a:cubicBezTo>
                  <a:pt x="0" y="9187"/>
                  <a:pt x="2023" y="3982"/>
                  <a:pt x="5672" y="-1"/>
                </a:cubicBezTo>
                <a:lnTo>
                  <a:pt x="21600" y="14589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500"/>
          </a:p>
        </p:txBody>
      </p:sp>
      <p:sp>
        <p:nvSpPr>
          <p:cNvPr id="373769" name="Text Box 9"/>
          <p:cNvSpPr txBox="1">
            <a:spLocks noChangeArrowheads="1"/>
          </p:cNvSpPr>
          <p:nvPr/>
        </p:nvSpPr>
        <p:spPr bwMode="auto">
          <a:xfrm>
            <a:off x="885825" y="3798888"/>
            <a:ext cx="6048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000" b="1">
                <a:latin typeface="Arial" pitchFamily="-102" charset="0"/>
              </a:rPr>
              <a:t>Superior</a:t>
            </a:r>
          </a:p>
          <a:p>
            <a:pPr>
              <a:lnSpc>
                <a:spcPct val="90000"/>
              </a:lnSpc>
            </a:pPr>
            <a:r>
              <a:rPr lang="en-US" sz="1000" b="1">
                <a:latin typeface="Arial" pitchFamily="-102" charset="0"/>
              </a:rPr>
              <a:t>colliculus</a:t>
            </a:r>
          </a:p>
        </p:txBody>
      </p:sp>
      <p:sp>
        <p:nvSpPr>
          <p:cNvPr id="373770" name="Text Box 10"/>
          <p:cNvSpPr txBox="1">
            <a:spLocks noChangeArrowheads="1"/>
          </p:cNvSpPr>
          <p:nvPr/>
        </p:nvSpPr>
        <p:spPr bwMode="auto">
          <a:xfrm>
            <a:off x="955675" y="4141788"/>
            <a:ext cx="534988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000" b="1">
                <a:latin typeface="Arial" pitchFamily="-102" charset="0"/>
              </a:rPr>
              <a:t>Cerebral</a:t>
            </a:r>
          </a:p>
          <a:p>
            <a:pPr>
              <a:lnSpc>
                <a:spcPct val="90000"/>
              </a:lnSpc>
            </a:pPr>
            <a:r>
              <a:rPr lang="en-US" sz="1000" b="1">
                <a:latin typeface="Arial" pitchFamily="-102" charset="0"/>
              </a:rPr>
              <a:t>peduncle</a:t>
            </a:r>
          </a:p>
        </p:txBody>
      </p:sp>
      <p:sp>
        <p:nvSpPr>
          <p:cNvPr id="373771" name="Text Box 11"/>
          <p:cNvSpPr txBox="1">
            <a:spLocks noChangeArrowheads="1"/>
          </p:cNvSpPr>
          <p:nvPr/>
        </p:nvSpPr>
        <p:spPr bwMode="auto">
          <a:xfrm>
            <a:off x="4057650" y="3414713"/>
            <a:ext cx="652463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000" b="1">
                <a:latin typeface="Arial" pitchFamily="-102" charset="0"/>
              </a:rPr>
              <a:t>Substantia</a:t>
            </a:r>
          </a:p>
          <a:p>
            <a:pPr algn="l">
              <a:lnSpc>
                <a:spcPct val="90000"/>
              </a:lnSpc>
            </a:pPr>
            <a:r>
              <a:rPr lang="en-US" sz="1000" b="1">
                <a:latin typeface="Arial" pitchFamily="-102" charset="0"/>
              </a:rPr>
              <a:t>nigra</a:t>
            </a:r>
          </a:p>
        </p:txBody>
      </p:sp>
      <p:sp>
        <p:nvSpPr>
          <p:cNvPr id="373772" name="Text Box 12"/>
          <p:cNvSpPr txBox="1">
            <a:spLocks noChangeArrowheads="1"/>
          </p:cNvSpPr>
          <p:nvPr/>
        </p:nvSpPr>
        <p:spPr bwMode="auto">
          <a:xfrm>
            <a:off x="4057650" y="4097338"/>
            <a:ext cx="6016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000" b="1">
                <a:latin typeface="Arial" pitchFamily="-102" charset="0"/>
              </a:rPr>
              <a:t>Inferior</a:t>
            </a:r>
          </a:p>
          <a:p>
            <a:pPr algn="l"/>
            <a:r>
              <a:rPr lang="en-US" sz="1000" b="1">
                <a:latin typeface="Arial" pitchFamily="-102" charset="0"/>
              </a:rPr>
              <a:t>colliculus</a:t>
            </a:r>
          </a:p>
        </p:txBody>
      </p:sp>
      <p:sp>
        <p:nvSpPr>
          <p:cNvPr id="373773" name="Text Box 13"/>
          <p:cNvSpPr txBox="1">
            <a:spLocks noChangeArrowheads="1"/>
          </p:cNvSpPr>
          <p:nvPr/>
        </p:nvSpPr>
        <p:spPr bwMode="auto">
          <a:xfrm>
            <a:off x="4124325" y="4948238"/>
            <a:ext cx="601663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000" b="1">
                <a:latin typeface="Arial" pitchFamily="-102" charset="0"/>
              </a:rPr>
              <a:t>Reticular</a:t>
            </a:r>
          </a:p>
          <a:p>
            <a:pPr algn="l">
              <a:lnSpc>
                <a:spcPct val="90000"/>
              </a:lnSpc>
            </a:pPr>
            <a:r>
              <a:rPr lang="en-US" sz="1000" b="1">
                <a:latin typeface="Arial" pitchFamily="-102" charset="0"/>
              </a:rPr>
              <a:t>formation</a:t>
            </a:r>
          </a:p>
        </p:txBody>
      </p:sp>
      <p:sp>
        <p:nvSpPr>
          <p:cNvPr id="373774" name="Text Box 14"/>
          <p:cNvSpPr txBox="1">
            <a:spLocks noChangeArrowheads="1"/>
          </p:cNvSpPr>
          <p:nvPr/>
        </p:nvSpPr>
        <p:spPr bwMode="auto">
          <a:xfrm>
            <a:off x="4117975" y="5329238"/>
            <a:ext cx="1443038" cy="28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000" b="1">
                <a:latin typeface="Arial" pitchFamily="-102" charset="0"/>
              </a:rPr>
              <a:t>Reticular formation in</a:t>
            </a:r>
          </a:p>
          <a:p>
            <a:pPr>
              <a:lnSpc>
                <a:spcPct val="90000"/>
              </a:lnSpc>
            </a:pPr>
            <a:r>
              <a:rPr lang="en-US" sz="1000" b="1">
                <a:latin typeface="Arial" pitchFamily="-102" charset="0"/>
              </a:rPr>
              <a:t>floor of fourth ventricle</a:t>
            </a:r>
          </a:p>
        </p:txBody>
      </p:sp>
      <p:sp>
        <p:nvSpPr>
          <p:cNvPr id="373775" name="Text Box 15"/>
          <p:cNvSpPr txBox="1">
            <a:spLocks noChangeArrowheads="1"/>
          </p:cNvSpPr>
          <p:nvPr/>
        </p:nvSpPr>
        <p:spPr bwMode="auto">
          <a:xfrm>
            <a:off x="4705350" y="3541713"/>
            <a:ext cx="8270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000" b="1">
                <a:latin typeface="Arial" pitchFamily="-102" charset="0"/>
              </a:rPr>
              <a:t>Corpora</a:t>
            </a:r>
          </a:p>
          <a:p>
            <a:pPr>
              <a:lnSpc>
                <a:spcPct val="90000"/>
              </a:lnSpc>
            </a:pPr>
            <a:r>
              <a:rPr lang="en-US" sz="1000" b="1">
                <a:latin typeface="Arial" pitchFamily="-102" charset="0"/>
              </a:rPr>
              <a:t>quadrigemina</a:t>
            </a:r>
          </a:p>
        </p:txBody>
      </p:sp>
      <p:sp>
        <p:nvSpPr>
          <p:cNvPr id="373776" name="Text Box 16"/>
          <p:cNvSpPr txBox="1">
            <a:spLocks noChangeArrowheads="1"/>
          </p:cNvSpPr>
          <p:nvPr/>
        </p:nvSpPr>
        <p:spPr bwMode="auto">
          <a:xfrm>
            <a:off x="4978400" y="4827588"/>
            <a:ext cx="585788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000" b="1">
                <a:latin typeface="Arial" pitchFamily="-102" charset="0"/>
              </a:rPr>
              <a:t>Superior</a:t>
            </a:r>
          </a:p>
          <a:p>
            <a:pPr>
              <a:lnSpc>
                <a:spcPct val="90000"/>
              </a:lnSpc>
            </a:pPr>
            <a:r>
              <a:rPr lang="en-US" sz="1000" b="1">
                <a:latin typeface="Arial" pitchFamily="-102" charset="0"/>
              </a:rPr>
              <a:t>cerebellar</a:t>
            </a:r>
          </a:p>
          <a:p>
            <a:pPr>
              <a:lnSpc>
                <a:spcPct val="90000"/>
              </a:lnSpc>
            </a:pPr>
            <a:r>
              <a:rPr lang="en-US" sz="1000" b="1">
                <a:latin typeface="Arial" pitchFamily="-102" charset="0"/>
              </a:rPr>
              <a:t>peduncle</a:t>
            </a:r>
          </a:p>
        </p:txBody>
      </p:sp>
      <p:sp>
        <p:nvSpPr>
          <p:cNvPr id="373777" name="Text Box 17"/>
          <p:cNvSpPr txBox="1">
            <a:spLocks noChangeArrowheads="1"/>
          </p:cNvSpPr>
          <p:nvPr/>
        </p:nvSpPr>
        <p:spPr bwMode="auto">
          <a:xfrm>
            <a:off x="5632450" y="3732213"/>
            <a:ext cx="528638" cy="23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sz="1000" b="1">
                <a:latin typeface="Arial" pitchFamily="-102" charset="0"/>
              </a:rPr>
              <a:t>Inferior </a:t>
            </a:r>
          </a:p>
          <a:p>
            <a:pPr>
              <a:lnSpc>
                <a:spcPct val="80000"/>
              </a:lnSpc>
            </a:pPr>
            <a:r>
              <a:rPr lang="en-US" sz="1000" b="1">
                <a:latin typeface="Arial" pitchFamily="-102" charset="0"/>
              </a:rPr>
              <a:t>colliculi</a:t>
            </a:r>
          </a:p>
        </p:txBody>
      </p:sp>
      <p:sp>
        <p:nvSpPr>
          <p:cNvPr id="373778" name="Text Box 18"/>
          <p:cNvSpPr txBox="1">
            <a:spLocks noChangeArrowheads="1"/>
          </p:cNvSpPr>
          <p:nvPr/>
        </p:nvSpPr>
        <p:spPr bwMode="auto">
          <a:xfrm>
            <a:off x="5695950" y="3262313"/>
            <a:ext cx="509588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sz="1000" b="1">
                <a:latin typeface="Arial" pitchFamily="-102" charset="0"/>
              </a:rPr>
              <a:t>Superior</a:t>
            </a:r>
          </a:p>
          <a:p>
            <a:pPr>
              <a:lnSpc>
                <a:spcPct val="80000"/>
              </a:lnSpc>
            </a:pPr>
            <a:r>
              <a:rPr lang="en-US" sz="1000" b="1">
                <a:latin typeface="Arial" pitchFamily="-102" charset="0"/>
              </a:rPr>
              <a:t>colliculi</a:t>
            </a:r>
          </a:p>
        </p:txBody>
      </p:sp>
      <p:sp>
        <p:nvSpPr>
          <p:cNvPr id="373779" name="Text Box 19"/>
          <p:cNvSpPr txBox="1">
            <a:spLocks noChangeArrowheads="1"/>
          </p:cNvSpPr>
          <p:nvPr/>
        </p:nvSpPr>
        <p:spPr bwMode="auto">
          <a:xfrm>
            <a:off x="4841875" y="4116388"/>
            <a:ext cx="722313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000" b="1">
                <a:latin typeface="Arial" pitchFamily="-102" charset="0"/>
              </a:rPr>
              <a:t>Trochlear</a:t>
            </a:r>
          </a:p>
          <a:p>
            <a:pPr>
              <a:lnSpc>
                <a:spcPct val="90000"/>
              </a:lnSpc>
            </a:pPr>
            <a:r>
              <a:rPr lang="en-US" sz="1000" b="1">
                <a:latin typeface="Arial" pitchFamily="-102" charset="0"/>
              </a:rPr>
              <a:t>nerve (N IV)</a:t>
            </a:r>
          </a:p>
        </p:txBody>
      </p:sp>
      <p:sp>
        <p:nvSpPr>
          <p:cNvPr id="373780" name="Text Box 20"/>
          <p:cNvSpPr txBox="1">
            <a:spLocks noChangeArrowheads="1"/>
          </p:cNvSpPr>
          <p:nvPr/>
        </p:nvSpPr>
        <p:spPr bwMode="auto">
          <a:xfrm>
            <a:off x="4997450" y="4494213"/>
            <a:ext cx="560388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000" b="1">
                <a:latin typeface="Arial" pitchFamily="-102" charset="0"/>
              </a:rPr>
              <a:t>Cerebral</a:t>
            </a:r>
          </a:p>
          <a:p>
            <a:pPr>
              <a:lnSpc>
                <a:spcPct val="90000"/>
              </a:lnSpc>
            </a:pPr>
            <a:r>
              <a:rPr lang="en-US" sz="1000" b="1">
                <a:latin typeface="Arial" pitchFamily="-102" charset="0"/>
              </a:rPr>
              <a:t>peduncle</a:t>
            </a:r>
          </a:p>
        </p:txBody>
      </p:sp>
      <p:sp>
        <p:nvSpPr>
          <p:cNvPr id="373816" name="Text Box 56"/>
          <p:cNvSpPr txBox="1">
            <a:spLocks noChangeArrowheads="1"/>
          </p:cNvSpPr>
          <p:nvPr/>
        </p:nvSpPr>
        <p:spPr bwMode="auto">
          <a:xfrm>
            <a:off x="6902450" y="5357813"/>
            <a:ext cx="528638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1000" b="1">
                <a:latin typeface="Arial" pitchFamily="-102" charset="0"/>
              </a:rPr>
              <a:t>Fourth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latin typeface="Arial" pitchFamily="-102" charset="0"/>
              </a:rPr>
              <a:t> ventricle</a:t>
            </a:r>
          </a:p>
        </p:txBody>
      </p:sp>
      <p:sp>
        <p:nvSpPr>
          <p:cNvPr id="373817" name="Line 57"/>
          <p:cNvSpPr>
            <a:spLocks noChangeShapeType="1"/>
          </p:cNvSpPr>
          <p:nvPr/>
        </p:nvSpPr>
        <p:spPr bwMode="auto">
          <a:xfrm>
            <a:off x="7181850" y="4679950"/>
            <a:ext cx="3175" cy="688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3818" name="Line 58"/>
          <p:cNvSpPr>
            <a:spLocks noChangeShapeType="1"/>
          </p:cNvSpPr>
          <p:nvPr/>
        </p:nvSpPr>
        <p:spPr bwMode="auto">
          <a:xfrm>
            <a:off x="6943725" y="4683125"/>
            <a:ext cx="48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stealth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3841" name="Line 81"/>
          <p:cNvSpPr>
            <a:spLocks noChangeShapeType="1"/>
          </p:cNvSpPr>
          <p:nvPr/>
        </p:nvSpPr>
        <p:spPr bwMode="auto">
          <a:xfrm flipV="1">
            <a:off x="1536700" y="4203700"/>
            <a:ext cx="26035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3842" name="Line 82"/>
          <p:cNvSpPr>
            <a:spLocks noChangeShapeType="1"/>
          </p:cNvSpPr>
          <p:nvPr/>
        </p:nvSpPr>
        <p:spPr bwMode="auto">
          <a:xfrm>
            <a:off x="1536700" y="3870325"/>
            <a:ext cx="8223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3843" name="Line 83"/>
          <p:cNvSpPr>
            <a:spLocks noChangeShapeType="1"/>
          </p:cNvSpPr>
          <p:nvPr/>
        </p:nvSpPr>
        <p:spPr bwMode="auto">
          <a:xfrm flipV="1">
            <a:off x="1527175" y="3492500"/>
            <a:ext cx="126365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3844" name="Line 84"/>
          <p:cNvSpPr>
            <a:spLocks noChangeShapeType="1"/>
          </p:cNvSpPr>
          <p:nvPr/>
        </p:nvSpPr>
        <p:spPr bwMode="auto">
          <a:xfrm flipV="1">
            <a:off x="3409950" y="3476625"/>
            <a:ext cx="596900" cy="222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3845" name="Line 85"/>
          <p:cNvSpPr>
            <a:spLocks noChangeShapeType="1"/>
          </p:cNvSpPr>
          <p:nvPr/>
        </p:nvSpPr>
        <p:spPr bwMode="auto">
          <a:xfrm>
            <a:off x="3041650" y="3746500"/>
            <a:ext cx="333375" cy="244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3846" name="Line 86"/>
          <p:cNvSpPr>
            <a:spLocks noChangeShapeType="1"/>
          </p:cNvSpPr>
          <p:nvPr/>
        </p:nvSpPr>
        <p:spPr bwMode="auto">
          <a:xfrm>
            <a:off x="3371850" y="3990975"/>
            <a:ext cx="6318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3847" name="Line 87"/>
          <p:cNvSpPr>
            <a:spLocks noChangeShapeType="1"/>
          </p:cNvSpPr>
          <p:nvPr/>
        </p:nvSpPr>
        <p:spPr bwMode="auto">
          <a:xfrm>
            <a:off x="3187700" y="4159250"/>
            <a:ext cx="82867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3848" name="Line 88"/>
          <p:cNvSpPr>
            <a:spLocks noChangeShapeType="1"/>
          </p:cNvSpPr>
          <p:nvPr/>
        </p:nvSpPr>
        <p:spPr bwMode="auto">
          <a:xfrm>
            <a:off x="2959100" y="5016500"/>
            <a:ext cx="1117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3849" name="Line 89"/>
          <p:cNvSpPr>
            <a:spLocks noChangeShapeType="1"/>
          </p:cNvSpPr>
          <p:nvPr/>
        </p:nvSpPr>
        <p:spPr bwMode="auto">
          <a:xfrm flipV="1">
            <a:off x="5603875" y="5410200"/>
            <a:ext cx="86042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3850" name="Line 90"/>
          <p:cNvSpPr>
            <a:spLocks noChangeShapeType="1"/>
          </p:cNvSpPr>
          <p:nvPr/>
        </p:nvSpPr>
        <p:spPr bwMode="auto">
          <a:xfrm flipH="1">
            <a:off x="6461125" y="4845050"/>
            <a:ext cx="676275" cy="565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3851" name="Line 91"/>
          <p:cNvSpPr>
            <a:spLocks noChangeShapeType="1"/>
          </p:cNvSpPr>
          <p:nvPr/>
        </p:nvSpPr>
        <p:spPr bwMode="auto">
          <a:xfrm>
            <a:off x="5600700" y="4899025"/>
            <a:ext cx="5588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3852" name="Line 92"/>
          <p:cNvSpPr>
            <a:spLocks noChangeShapeType="1"/>
          </p:cNvSpPr>
          <p:nvPr/>
        </p:nvSpPr>
        <p:spPr bwMode="auto">
          <a:xfrm flipH="1">
            <a:off x="6159500" y="4686300"/>
            <a:ext cx="517525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3853" name="Line 93"/>
          <p:cNvSpPr>
            <a:spLocks noChangeShapeType="1"/>
          </p:cNvSpPr>
          <p:nvPr/>
        </p:nvSpPr>
        <p:spPr bwMode="auto">
          <a:xfrm>
            <a:off x="5610225" y="4565650"/>
            <a:ext cx="3937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3854" name="Line 94"/>
          <p:cNvSpPr>
            <a:spLocks noChangeShapeType="1"/>
          </p:cNvSpPr>
          <p:nvPr/>
        </p:nvSpPr>
        <p:spPr bwMode="auto">
          <a:xfrm flipH="1">
            <a:off x="6000750" y="4327525"/>
            <a:ext cx="241300" cy="241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3855" name="Line 95"/>
          <p:cNvSpPr>
            <a:spLocks noChangeShapeType="1"/>
          </p:cNvSpPr>
          <p:nvPr/>
        </p:nvSpPr>
        <p:spPr bwMode="auto">
          <a:xfrm>
            <a:off x="5600700" y="4203700"/>
            <a:ext cx="4095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3856" name="Line 96"/>
          <p:cNvSpPr>
            <a:spLocks noChangeShapeType="1"/>
          </p:cNvSpPr>
          <p:nvPr/>
        </p:nvSpPr>
        <p:spPr bwMode="auto">
          <a:xfrm flipH="1">
            <a:off x="6010275" y="4133850"/>
            <a:ext cx="631825" cy="69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3857" name="Line 97"/>
          <p:cNvSpPr>
            <a:spLocks noChangeShapeType="1"/>
          </p:cNvSpPr>
          <p:nvPr/>
        </p:nvSpPr>
        <p:spPr bwMode="auto">
          <a:xfrm>
            <a:off x="6149975" y="3794125"/>
            <a:ext cx="13366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3858" name="Line 98"/>
          <p:cNvSpPr>
            <a:spLocks noChangeShapeType="1"/>
          </p:cNvSpPr>
          <p:nvPr/>
        </p:nvSpPr>
        <p:spPr bwMode="auto">
          <a:xfrm flipH="1" flipV="1">
            <a:off x="6470650" y="3794125"/>
            <a:ext cx="206375" cy="107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3860" name="Line 100"/>
          <p:cNvSpPr>
            <a:spLocks noChangeShapeType="1"/>
          </p:cNvSpPr>
          <p:nvPr/>
        </p:nvSpPr>
        <p:spPr bwMode="auto">
          <a:xfrm>
            <a:off x="5610225" y="3254375"/>
            <a:ext cx="730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3861" name="Line 101"/>
          <p:cNvSpPr>
            <a:spLocks noChangeShapeType="1"/>
          </p:cNvSpPr>
          <p:nvPr/>
        </p:nvSpPr>
        <p:spPr bwMode="auto">
          <a:xfrm>
            <a:off x="5616575" y="3975100"/>
            <a:ext cx="730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3862" name="Line 102"/>
          <p:cNvSpPr>
            <a:spLocks noChangeShapeType="1"/>
          </p:cNvSpPr>
          <p:nvPr/>
        </p:nvSpPr>
        <p:spPr bwMode="auto">
          <a:xfrm>
            <a:off x="5616575" y="3254375"/>
            <a:ext cx="3175" cy="720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3863" name="Line 103"/>
          <p:cNvSpPr>
            <a:spLocks noChangeShapeType="1"/>
          </p:cNvSpPr>
          <p:nvPr/>
        </p:nvSpPr>
        <p:spPr bwMode="auto">
          <a:xfrm>
            <a:off x="5546725" y="3619500"/>
            <a:ext cx="730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3864" name="Line 104"/>
          <p:cNvSpPr>
            <a:spLocks noChangeShapeType="1"/>
          </p:cNvSpPr>
          <p:nvPr/>
        </p:nvSpPr>
        <p:spPr bwMode="auto">
          <a:xfrm>
            <a:off x="6238875" y="3327400"/>
            <a:ext cx="13684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3865" name="Line 105"/>
          <p:cNvSpPr>
            <a:spLocks noChangeShapeType="1"/>
          </p:cNvSpPr>
          <p:nvPr/>
        </p:nvSpPr>
        <p:spPr bwMode="auto">
          <a:xfrm flipH="1" flipV="1">
            <a:off x="6359525" y="3327400"/>
            <a:ext cx="320675" cy="127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840" name="Picture 104" descr="15_17Figurea-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63" y="1758950"/>
            <a:ext cx="8548687" cy="3340100"/>
          </a:xfrm>
          <a:prstGeom prst="rect">
            <a:avLst/>
          </a:prstGeom>
          <a:noFill/>
        </p:spPr>
      </p:pic>
      <p:sp>
        <p:nvSpPr>
          <p:cNvPr id="372739" name="Rectangle 3"/>
          <p:cNvSpPr>
            <a:spLocks noChangeArrowheads="1"/>
          </p:cNvSpPr>
          <p:nvPr>
            <p:ph type="ctrTitle"/>
          </p:nvPr>
        </p:nvSpPr>
        <p:spPr bwMode="auto">
          <a:xfrm>
            <a:off x="0" y="0"/>
            <a:ext cx="1981200" cy="304800"/>
          </a:xfrm>
          <a:noFill/>
          <a:ln w="3175"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</a:pPr>
            <a:r>
              <a:rPr lang="en-US" sz="1200">
                <a:latin typeface="Arial" pitchFamily="-102" charset="0"/>
              </a:rPr>
              <a:t>LE 15-17a</a:t>
            </a:r>
          </a:p>
        </p:txBody>
      </p:sp>
      <p:sp>
        <p:nvSpPr>
          <p:cNvPr id="372757" name="Text Box 21"/>
          <p:cNvSpPr txBox="1">
            <a:spLocks noChangeArrowheads="1"/>
          </p:cNvSpPr>
          <p:nvPr/>
        </p:nvSpPr>
        <p:spPr bwMode="auto">
          <a:xfrm>
            <a:off x="4368800" y="4738688"/>
            <a:ext cx="2928938" cy="15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8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Transverse section, superior view</a:t>
            </a:r>
          </a:p>
        </p:txBody>
      </p:sp>
      <p:sp>
        <p:nvSpPr>
          <p:cNvPr id="372758" name="Text Box 22"/>
          <p:cNvSpPr txBox="1">
            <a:spLocks noChangeArrowheads="1"/>
          </p:cNvSpPr>
          <p:nvPr/>
        </p:nvSpPr>
        <p:spPr bwMode="auto">
          <a:xfrm>
            <a:off x="4670425" y="4303713"/>
            <a:ext cx="1169988" cy="16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8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Tectum (roof)</a:t>
            </a:r>
          </a:p>
        </p:txBody>
      </p:sp>
      <p:sp>
        <p:nvSpPr>
          <p:cNvPr id="372759" name="Text Box 23"/>
          <p:cNvSpPr txBox="1">
            <a:spLocks noChangeArrowheads="1"/>
          </p:cNvSpPr>
          <p:nvPr/>
        </p:nvSpPr>
        <p:spPr bwMode="auto">
          <a:xfrm>
            <a:off x="4489450" y="3983038"/>
            <a:ext cx="1646238" cy="17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8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Superior colliculus</a:t>
            </a:r>
          </a:p>
        </p:txBody>
      </p:sp>
      <p:sp>
        <p:nvSpPr>
          <p:cNvPr id="372760" name="Text Box 24"/>
          <p:cNvSpPr txBox="1">
            <a:spLocks noChangeArrowheads="1"/>
          </p:cNvSpPr>
          <p:nvPr/>
        </p:nvSpPr>
        <p:spPr bwMode="auto">
          <a:xfrm>
            <a:off x="4629150" y="3303588"/>
            <a:ext cx="1068388" cy="13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8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Gray matter</a:t>
            </a:r>
          </a:p>
        </p:txBody>
      </p:sp>
      <p:sp>
        <p:nvSpPr>
          <p:cNvPr id="372761" name="Text Box 25"/>
          <p:cNvSpPr txBox="1">
            <a:spLocks noChangeArrowheads="1"/>
          </p:cNvSpPr>
          <p:nvPr/>
        </p:nvSpPr>
        <p:spPr bwMode="auto">
          <a:xfrm>
            <a:off x="4902200" y="3052763"/>
            <a:ext cx="1052513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8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Red nucleus</a:t>
            </a:r>
          </a:p>
        </p:txBody>
      </p:sp>
      <p:sp>
        <p:nvSpPr>
          <p:cNvPr id="372762" name="Text Box 26"/>
          <p:cNvSpPr txBox="1">
            <a:spLocks noChangeArrowheads="1"/>
          </p:cNvSpPr>
          <p:nvPr/>
        </p:nvSpPr>
        <p:spPr bwMode="auto">
          <a:xfrm>
            <a:off x="4911725" y="2757488"/>
            <a:ext cx="1042988" cy="9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8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Cerebellum</a:t>
            </a:r>
          </a:p>
        </p:txBody>
      </p:sp>
      <p:sp>
        <p:nvSpPr>
          <p:cNvPr id="372763" name="Text Box 27"/>
          <p:cNvSpPr txBox="1">
            <a:spLocks noChangeArrowheads="1"/>
          </p:cNvSpPr>
          <p:nvPr/>
        </p:nvSpPr>
        <p:spPr bwMode="auto">
          <a:xfrm>
            <a:off x="4841875" y="3563938"/>
            <a:ext cx="903288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Aqueduct</a:t>
            </a:r>
          </a:p>
          <a:p>
            <a:pPr algn="ctr">
              <a:lnSpc>
                <a:spcPct val="8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of midbrain</a:t>
            </a:r>
          </a:p>
        </p:txBody>
      </p:sp>
      <p:sp>
        <p:nvSpPr>
          <p:cNvPr id="372764" name="Text Box 28"/>
          <p:cNvSpPr txBox="1">
            <a:spLocks noChangeArrowheads="1"/>
          </p:cNvSpPr>
          <p:nvPr/>
        </p:nvSpPr>
        <p:spPr bwMode="auto">
          <a:xfrm>
            <a:off x="5026025" y="2357438"/>
            <a:ext cx="884238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Substantia</a:t>
            </a:r>
          </a:p>
          <a:p>
            <a:pPr algn="ctr">
              <a:lnSpc>
                <a:spcPct val="8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nigra</a:t>
            </a:r>
          </a:p>
        </p:txBody>
      </p:sp>
      <p:sp>
        <p:nvSpPr>
          <p:cNvPr id="372765" name="Text Box 29"/>
          <p:cNvSpPr txBox="1">
            <a:spLocks noChangeArrowheads="1"/>
          </p:cNvSpPr>
          <p:nvPr/>
        </p:nvSpPr>
        <p:spPr bwMode="auto">
          <a:xfrm>
            <a:off x="5016500" y="1957388"/>
            <a:ext cx="785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Cerebral</a:t>
            </a:r>
          </a:p>
          <a:p>
            <a:pPr algn="ctr">
              <a:lnSpc>
                <a:spcPct val="8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peduncle</a:t>
            </a:r>
          </a:p>
        </p:txBody>
      </p:sp>
      <p:sp>
        <p:nvSpPr>
          <p:cNvPr id="372767" name="Text Box 31"/>
          <p:cNvSpPr txBox="1">
            <a:spLocks noChangeArrowheads="1"/>
          </p:cNvSpPr>
          <p:nvPr/>
        </p:nvSpPr>
        <p:spPr bwMode="auto">
          <a:xfrm>
            <a:off x="6994525" y="4440238"/>
            <a:ext cx="1055688" cy="15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POSTERIOR</a:t>
            </a:r>
          </a:p>
        </p:txBody>
      </p:sp>
      <p:sp>
        <p:nvSpPr>
          <p:cNvPr id="372817" name="Text Box 81"/>
          <p:cNvSpPr txBox="1">
            <a:spLocks noChangeArrowheads="1"/>
          </p:cNvSpPr>
          <p:nvPr/>
        </p:nvSpPr>
        <p:spPr bwMode="auto">
          <a:xfrm>
            <a:off x="7054850" y="2182813"/>
            <a:ext cx="938213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ANTERIOR</a:t>
            </a:r>
          </a:p>
        </p:txBody>
      </p:sp>
      <p:sp>
        <p:nvSpPr>
          <p:cNvPr id="372818" name="Line 82"/>
          <p:cNvSpPr>
            <a:spLocks noChangeShapeType="1"/>
          </p:cNvSpPr>
          <p:nvPr/>
        </p:nvSpPr>
        <p:spPr bwMode="auto">
          <a:xfrm>
            <a:off x="5835650" y="4403725"/>
            <a:ext cx="21590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2819" name="Line 83"/>
          <p:cNvSpPr>
            <a:spLocks noChangeShapeType="1"/>
          </p:cNvSpPr>
          <p:nvPr/>
        </p:nvSpPr>
        <p:spPr bwMode="auto">
          <a:xfrm flipH="1">
            <a:off x="6045200" y="4079875"/>
            <a:ext cx="1482725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2820" name="Line 84"/>
          <p:cNvSpPr>
            <a:spLocks noChangeShapeType="1"/>
          </p:cNvSpPr>
          <p:nvPr/>
        </p:nvSpPr>
        <p:spPr bwMode="auto">
          <a:xfrm>
            <a:off x="6159500" y="4067175"/>
            <a:ext cx="112712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2821" name="Line 85"/>
          <p:cNvSpPr>
            <a:spLocks noChangeShapeType="1"/>
          </p:cNvSpPr>
          <p:nvPr/>
        </p:nvSpPr>
        <p:spPr bwMode="auto">
          <a:xfrm>
            <a:off x="5749925" y="3663950"/>
            <a:ext cx="422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2822" name="Line 86"/>
          <p:cNvSpPr>
            <a:spLocks noChangeShapeType="1"/>
          </p:cNvSpPr>
          <p:nvPr/>
        </p:nvSpPr>
        <p:spPr bwMode="auto">
          <a:xfrm flipH="1" flipV="1">
            <a:off x="6169025" y="3663950"/>
            <a:ext cx="1368425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2823" name="Line 87"/>
          <p:cNvSpPr>
            <a:spLocks noChangeShapeType="1"/>
          </p:cNvSpPr>
          <p:nvPr/>
        </p:nvSpPr>
        <p:spPr bwMode="auto">
          <a:xfrm>
            <a:off x="5984875" y="3140075"/>
            <a:ext cx="149225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2824" name="Line 88"/>
          <p:cNvSpPr>
            <a:spLocks noChangeShapeType="1"/>
          </p:cNvSpPr>
          <p:nvPr/>
        </p:nvSpPr>
        <p:spPr bwMode="auto">
          <a:xfrm flipH="1" flipV="1">
            <a:off x="6130925" y="3146425"/>
            <a:ext cx="1082675" cy="596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2825" name="Line 89"/>
          <p:cNvSpPr>
            <a:spLocks noChangeShapeType="1"/>
          </p:cNvSpPr>
          <p:nvPr/>
        </p:nvSpPr>
        <p:spPr bwMode="auto">
          <a:xfrm flipV="1">
            <a:off x="5924550" y="2847975"/>
            <a:ext cx="26352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2826" name="Line 90"/>
          <p:cNvSpPr>
            <a:spLocks noChangeShapeType="1"/>
          </p:cNvSpPr>
          <p:nvPr/>
        </p:nvSpPr>
        <p:spPr bwMode="auto">
          <a:xfrm flipH="1" flipV="1">
            <a:off x="6184900" y="2847975"/>
            <a:ext cx="2403475" cy="1247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2827" name="Line 91"/>
          <p:cNvSpPr>
            <a:spLocks noChangeShapeType="1"/>
          </p:cNvSpPr>
          <p:nvPr/>
        </p:nvSpPr>
        <p:spPr bwMode="auto">
          <a:xfrm>
            <a:off x="5956300" y="2463800"/>
            <a:ext cx="24765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2828" name="Line 92"/>
          <p:cNvSpPr>
            <a:spLocks noChangeShapeType="1"/>
          </p:cNvSpPr>
          <p:nvPr/>
        </p:nvSpPr>
        <p:spPr bwMode="auto">
          <a:xfrm flipH="1" flipV="1">
            <a:off x="6200775" y="2466975"/>
            <a:ext cx="1003300" cy="746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2829" name="Line 93"/>
          <p:cNvSpPr>
            <a:spLocks noChangeShapeType="1"/>
          </p:cNvSpPr>
          <p:nvPr/>
        </p:nvSpPr>
        <p:spPr bwMode="auto">
          <a:xfrm>
            <a:off x="5794375" y="2057400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2830" name="Line 94"/>
          <p:cNvSpPr>
            <a:spLocks noChangeShapeType="1"/>
          </p:cNvSpPr>
          <p:nvPr/>
        </p:nvSpPr>
        <p:spPr bwMode="auto">
          <a:xfrm flipH="1" flipV="1">
            <a:off x="6248400" y="2054225"/>
            <a:ext cx="828675" cy="844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2831" name="Line 95"/>
          <p:cNvSpPr>
            <a:spLocks noChangeShapeType="1"/>
          </p:cNvSpPr>
          <p:nvPr/>
        </p:nvSpPr>
        <p:spPr bwMode="auto">
          <a:xfrm flipV="1">
            <a:off x="4216400" y="2051050"/>
            <a:ext cx="809625" cy="1873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2832" name="Line 96"/>
          <p:cNvSpPr>
            <a:spLocks noChangeShapeType="1"/>
          </p:cNvSpPr>
          <p:nvPr/>
        </p:nvSpPr>
        <p:spPr bwMode="auto">
          <a:xfrm flipV="1">
            <a:off x="4251325" y="2466975"/>
            <a:ext cx="708025" cy="127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2833" name="Line 97"/>
          <p:cNvSpPr>
            <a:spLocks noChangeShapeType="1"/>
          </p:cNvSpPr>
          <p:nvPr/>
        </p:nvSpPr>
        <p:spPr bwMode="auto">
          <a:xfrm>
            <a:off x="3902075" y="3146425"/>
            <a:ext cx="962025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2835" name="Line 99"/>
          <p:cNvSpPr>
            <a:spLocks noChangeShapeType="1"/>
          </p:cNvSpPr>
          <p:nvPr/>
        </p:nvSpPr>
        <p:spPr bwMode="auto">
          <a:xfrm flipV="1">
            <a:off x="3524250" y="3390900"/>
            <a:ext cx="1060450" cy="155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2836" name="Line 100"/>
          <p:cNvSpPr>
            <a:spLocks noChangeShapeType="1"/>
          </p:cNvSpPr>
          <p:nvPr/>
        </p:nvSpPr>
        <p:spPr bwMode="auto">
          <a:xfrm flipV="1">
            <a:off x="3502025" y="3667125"/>
            <a:ext cx="1301750" cy="95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2837" name="Line 101"/>
          <p:cNvSpPr>
            <a:spLocks noChangeShapeType="1"/>
          </p:cNvSpPr>
          <p:nvPr/>
        </p:nvSpPr>
        <p:spPr bwMode="auto">
          <a:xfrm>
            <a:off x="3883025" y="4070350"/>
            <a:ext cx="55880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2838" name="Line 102"/>
          <p:cNvSpPr>
            <a:spLocks noChangeShapeType="1"/>
          </p:cNvSpPr>
          <p:nvPr/>
        </p:nvSpPr>
        <p:spPr bwMode="auto">
          <a:xfrm>
            <a:off x="3521075" y="4073525"/>
            <a:ext cx="825500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2839" name="Line 103"/>
          <p:cNvSpPr>
            <a:spLocks noChangeShapeType="1"/>
          </p:cNvSpPr>
          <p:nvPr/>
        </p:nvSpPr>
        <p:spPr bwMode="auto">
          <a:xfrm>
            <a:off x="4346575" y="4403725"/>
            <a:ext cx="3048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Diencephalon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Epithalamus</a:t>
            </a:r>
            <a:endParaRPr lang="en-US" dirty="0" smtClean="0"/>
          </a:p>
          <a:p>
            <a:pPr lvl="1"/>
            <a:r>
              <a:rPr lang="en-US" dirty="0" smtClean="0"/>
              <a:t>Roof of third ventricle</a:t>
            </a:r>
          </a:p>
          <a:p>
            <a:pPr lvl="1"/>
            <a:r>
              <a:rPr lang="en-US" dirty="0" smtClean="0"/>
              <a:t>Pineal gland: produces melatonin</a:t>
            </a:r>
          </a:p>
          <a:p>
            <a:r>
              <a:rPr lang="en-US" dirty="0" smtClean="0"/>
              <a:t>Thalamus</a:t>
            </a:r>
          </a:p>
          <a:p>
            <a:pPr lvl="1"/>
            <a:r>
              <a:rPr lang="en-US" dirty="0" err="1" smtClean="0"/>
              <a:t>Muliple</a:t>
            </a:r>
            <a:r>
              <a:rPr lang="en-US" dirty="0" smtClean="0"/>
              <a:t> nuclei relax sensory information to basal nuclei and cerebrum</a:t>
            </a:r>
          </a:p>
          <a:p>
            <a:r>
              <a:rPr lang="en-US" dirty="0" smtClean="0"/>
              <a:t>Hypothalamus</a:t>
            </a:r>
          </a:p>
          <a:p>
            <a:pPr lvl="1"/>
            <a:r>
              <a:rPr lang="en-US" dirty="0" smtClean="0"/>
              <a:t>Autonomic functions</a:t>
            </a:r>
          </a:p>
          <a:p>
            <a:pPr lvl="1"/>
            <a:r>
              <a:rPr lang="en-US" dirty="0" smtClean="0"/>
              <a:t>Emotions and behavioral drives</a:t>
            </a:r>
          </a:p>
          <a:p>
            <a:pPr lvl="1"/>
            <a:r>
              <a:rPr lang="en-US" dirty="0" smtClean="0"/>
              <a:t>Endocrine and Neurological cross-over: </a:t>
            </a:r>
            <a:r>
              <a:rPr lang="en-US" dirty="0" err="1" smtClean="0"/>
              <a:t>pitutary</a:t>
            </a:r>
            <a:r>
              <a:rPr lang="en-US" dirty="0" smtClean="0"/>
              <a:t> gland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840" name="Picture 176" descr="15_16Figurec-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3438" y="149225"/>
            <a:ext cx="7481887" cy="6584950"/>
          </a:xfrm>
          <a:prstGeom prst="rect">
            <a:avLst/>
          </a:prstGeom>
          <a:noFill/>
        </p:spPr>
      </p:pic>
      <p:sp>
        <p:nvSpPr>
          <p:cNvPr id="369667" name="Rectangle 3"/>
          <p:cNvSpPr>
            <a:spLocks noChangeArrowheads="1"/>
          </p:cNvSpPr>
          <p:nvPr>
            <p:ph type="ctrTitle"/>
          </p:nvPr>
        </p:nvSpPr>
        <p:spPr bwMode="auto">
          <a:xfrm>
            <a:off x="0" y="0"/>
            <a:ext cx="1981200" cy="304800"/>
          </a:xfrm>
          <a:noFill/>
          <a:ln w="3175"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</a:pPr>
            <a:r>
              <a:rPr lang="en-US" sz="1200">
                <a:latin typeface="Arial" pitchFamily="-102" charset="0"/>
              </a:rPr>
              <a:t>LE 15-16c</a:t>
            </a:r>
          </a:p>
        </p:txBody>
      </p:sp>
      <p:sp>
        <p:nvSpPr>
          <p:cNvPr id="369738" name="Text Box 74"/>
          <p:cNvSpPr txBox="1">
            <a:spLocks noChangeArrowheads="1"/>
          </p:cNvSpPr>
          <p:nvPr/>
        </p:nvSpPr>
        <p:spPr bwMode="auto">
          <a:xfrm>
            <a:off x="3775075" y="6237288"/>
            <a:ext cx="188753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2100" b="1">
                <a:latin typeface="Arial" pitchFamily="-102" charset="0"/>
              </a:rPr>
              <a:t>Posterior view</a:t>
            </a:r>
          </a:p>
        </p:txBody>
      </p:sp>
      <p:sp>
        <p:nvSpPr>
          <p:cNvPr id="369796" name="Text Box 132"/>
          <p:cNvSpPr txBox="1">
            <a:spLocks noChangeArrowheads="1"/>
          </p:cNvSpPr>
          <p:nvPr/>
        </p:nvSpPr>
        <p:spPr bwMode="auto">
          <a:xfrm>
            <a:off x="4003675" y="4306888"/>
            <a:ext cx="2878138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100" b="1">
                <a:latin typeface="Arial" pitchFamily="-102" charset="0"/>
              </a:rPr>
              <a:t>Choroid plexus in roof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100" b="1">
                <a:latin typeface="Arial" pitchFamily="-102" charset="0"/>
              </a:rPr>
              <a:t>of fourth ventricle</a:t>
            </a:r>
          </a:p>
        </p:txBody>
      </p:sp>
      <p:sp>
        <p:nvSpPr>
          <p:cNvPr id="369797" name="Text Box 133"/>
          <p:cNvSpPr txBox="1">
            <a:spLocks noChangeArrowheads="1"/>
          </p:cNvSpPr>
          <p:nvPr/>
        </p:nvSpPr>
        <p:spPr bwMode="auto">
          <a:xfrm>
            <a:off x="5451475" y="3519488"/>
            <a:ext cx="1379538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100" b="1">
                <a:latin typeface="Arial" pitchFamily="-102" charset="0"/>
              </a:rPr>
              <a:t>Cerebellar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100" b="1">
                <a:latin typeface="Arial" pitchFamily="-102" charset="0"/>
              </a:rPr>
              <a:t>peduncles</a:t>
            </a:r>
          </a:p>
        </p:txBody>
      </p:sp>
      <p:sp>
        <p:nvSpPr>
          <p:cNvPr id="369798" name="Text Box 134"/>
          <p:cNvSpPr txBox="1">
            <a:spLocks noChangeArrowheads="1"/>
          </p:cNvSpPr>
          <p:nvPr/>
        </p:nvSpPr>
        <p:spPr bwMode="auto">
          <a:xfrm>
            <a:off x="6543675" y="1982788"/>
            <a:ext cx="1760538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100" b="1">
                <a:latin typeface="Arial" pitchFamily="-102" charset="0"/>
              </a:rPr>
              <a:t>Corpora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100" b="1">
                <a:latin typeface="Arial" pitchFamily="-102" charset="0"/>
              </a:rPr>
              <a:t>quadrigemina</a:t>
            </a:r>
          </a:p>
        </p:txBody>
      </p:sp>
      <p:sp>
        <p:nvSpPr>
          <p:cNvPr id="369801" name="Text Box 137"/>
          <p:cNvSpPr txBox="1">
            <a:spLocks noChangeArrowheads="1"/>
          </p:cNvSpPr>
          <p:nvPr/>
        </p:nvSpPr>
        <p:spPr bwMode="auto">
          <a:xfrm>
            <a:off x="3984625" y="2176463"/>
            <a:ext cx="2001838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2100" b="1">
                <a:latin typeface="Arial" pitchFamily="-102" charset="0"/>
              </a:rPr>
              <a:t>Inferior colliculi</a:t>
            </a:r>
          </a:p>
        </p:txBody>
      </p:sp>
      <p:sp>
        <p:nvSpPr>
          <p:cNvPr id="369802" name="Text Box 138"/>
          <p:cNvSpPr txBox="1">
            <a:spLocks noChangeArrowheads="1"/>
          </p:cNvSpPr>
          <p:nvPr/>
        </p:nvSpPr>
        <p:spPr bwMode="auto">
          <a:xfrm>
            <a:off x="4010025" y="1849438"/>
            <a:ext cx="2160588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2100" b="1">
                <a:latin typeface="Arial" pitchFamily="-102" charset="0"/>
              </a:rPr>
              <a:t>Superior colliculi</a:t>
            </a:r>
          </a:p>
        </p:txBody>
      </p:sp>
      <p:sp>
        <p:nvSpPr>
          <p:cNvPr id="369803" name="Text Box 139"/>
          <p:cNvSpPr txBox="1">
            <a:spLocks noChangeArrowheads="1"/>
          </p:cNvSpPr>
          <p:nvPr/>
        </p:nvSpPr>
        <p:spPr bwMode="auto">
          <a:xfrm>
            <a:off x="3997325" y="3275013"/>
            <a:ext cx="1100138" cy="22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2100" b="1">
                <a:latin typeface="Arial" pitchFamily="-102" charset="0"/>
              </a:rPr>
              <a:t>Superior</a:t>
            </a:r>
          </a:p>
        </p:txBody>
      </p:sp>
      <p:sp>
        <p:nvSpPr>
          <p:cNvPr id="369804" name="Text Box 140"/>
          <p:cNvSpPr txBox="1">
            <a:spLocks noChangeArrowheads="1"/>
          </p:cNvSpPr>
          <p:nvPr/>
        </p:nvSpPr>
        <p:spPr bwMode="auto">
          <a:xfrm>
            <a:off x="3971925" y="3582988"/>
            <a:ext cx="871538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2100" b="1">
                <a:latin typeface="Arial" pitchFamily="-102" charset="0"/>
              </a:rPr>
              <a:t>Middle</a:t>
            </a:r>
          </a:p>
        </p:txBody>
      </p:sp>
      <p:sp>
        <p:nvSpPr>
          <p:cNvPr id="369805" name="Text Box 141"/>
          <p:cNvSpPr txBox="1">
            <a:spLocks noChangeArrowheads="1"/>
          </p:cNvSpPr>
          <p:nvPr/>
        </p:nvSpPr>
        <p:spPr bwMode="auto">
          <a:xfrm>
            <a:off x="3978275" y="3875088"/>
            <a:ext cx="944563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2100" b="1">
                <a:latin typeface="Arial" pitchFamily="-102" charset="0"/>
              </a:rPr>
              <a:t>Inferior</a:t>
            </a:r>
          </a:p>
        </p:txBody>
      </p:sp>
      <p:sp>
        <p:nvSpPr>
          <p:cNvPr id="369806" name="Text Box 142"/>
          <p:cNvSpPr txBox="1">
            <a:spLocks noChangeArrowheads="1"/>
          </p:cNvSpPr>
          <p:nvPr/>
        </p:nvSpPr>
        <p:spPr bwMode="auto">
          <a:xfrm>
            <a:off x="4048125" y="2719388"/>
            <a:ext cx="2281238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2100" b="1">
                <a:latin typeface="Arial" pitchFamily="-102" charset="0"/>
              </a:rPr>
              <a:t>Cerebral peduncle</a:t>
            </a:r>
          </a:p>
        </p:txBody>
      </p:sp>
      <p:sp>
        <p:nvSpPr>
          <p:cNvPr id="369807" name="Text Box 143"/>
          <p:cNvSpPr txBox="1">
            <a:spLocks noChangeArrowheads="1"/>
          </p:cNvSpPr>
          <p:nvPr/>
        </p:nvSpPr>
        <p:spPr bwMode="auto">
          <a:xfrm>
            <a:off x="3940175" y="138113"/>
            <a:ext cx="2001838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2100" b="1">
                <a:latin typeface="Arial" pitchFamily="-102" charset="0"/>
              </a:rPr>
              <a:t>Choroid plexus</a:t>
            </a:r>
          </a:p>
        </p:txBody>
      </p:sp>
      <p:sp>
        <p:nvSpPr>
          <p:cNvPr id="369808" name="Text Box 144"/>
          <p:cNvSpPr txBox="1">
            <a:spLocks noChangeArrowheads="1"/>
          </p:cNvSpPr>
          <p:nvPr/>
        </p:nvSpPr>
        <p:spPr bwMode="auto">
          <a:xfrm>
            <a:off x="4006850" y="554038"/>
            <a:ext cx="1833563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2100" b="1">
                <a:latin typeface="Arial" pitchFamily="-102" charset="0"/>
              </a:rPr>
              <a:t>Third ventricle</a:t>
            </a:r>
          </a:p>
        </p:txBody>
      </p:sp>
      <p:sp>
        <p:nvSpPr>
          <p:cNvPr id="369809" name="Text Box 145"/>
          <p:cNvSpPr txBox="1">
            <a:spLocks noChangeArrowheads="1"/>
          </p:cNvSpPr>
          <p:nvPr/>
        </p:nvSpPr>
        <p:spPr bwMode="auto">
          <a:xfrm>
            <a:off x="4010025" y="915988"/>
            <a:ext cx="1239838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2100" b="1">
                <a:latin typeface="Arial" pitchFamily="-102" charset="0"/>
              </a:rPr>
              <a:t>Thalamus</a:t>
            </a:r>
          </a:p>
        </p:txBody>
      </p:sp>
      <p:sp>
        <p:nvSpPr>
          <p:cNvPr id="369810" name="Text Box 146"/>
          <p:cNvSpPr txBox="1">
            <a:spLocks noChangeArrowheads="1"/>
          </p:cNvSpPr>
          <p:nvPr/>
        </p:nvSpPr>
        <p:spPr bwMode="auto">
          <a:xfrm>
            <a:off x="4006850" y="1287463"/>
            <a:ext cx="15763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100" b="1">
                <a:latin typeface="Arial" pitchFamily="-102" charset="0"/>
              </a:rPr>
              <a:t>Pineal gland</a:t>
            </a:r>
          </a:p>
        </p:txBody>
      </p:sp>
      <p:sp>
        <p:nvSpPr>
          <p:cNvPr id="369811" name="Line 147"/>
          <p:cNvSpPr>
            <a:spLocks noChangeShapeType="1"/>
          </p:cNvSpPr>
          <p:nvPr/>
        </p:nvSpPr>
        <p:spPr bwMode="auto">
          <a:xfrm flipV="1">
            <a:off x="2241550" y="304800"/>
            <a:ext cx="1295400" cy="396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812" name="Line 148"/>
          <p:cNvSpPr>
            <a:spLocks noChangeShapeType="1"/>
          </p:cNvSpPr>
          <p:nvPr/>
        </p:nvSpPr>
        <p:spPr bwMode="auto">
          <a:xfrm flipV="1">
            <a:off x="2857500" y="304800"/>
            <a:ext cx="679450" cy="438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813" name="Line 149"/>
          <p:cNvSpPr>
            <a:spLocks noChangeShapeType="1"/>
          </p:cNvSpPr>
          <p:nvPr/>
        </p:nvSpPr>
        <p:spPr bwMode="auto">
          <a:xfrm>
            <a:off x="3533775" y="304800"/>
            <a:ext cx="415925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814" name="Line 150"/>
          <p:cNvSpPr>
            <a:spLocks noChangeShapeType="1"/>
          </p:cNvSpPr>
          <p:nvPr/>
        </p:nvSpPr>
        <p:spPr bwMode="auto">
          <a:xfrm flipV="1">
            <a:off x="2241550" y="717550"/>
            <a:ext cx="1295400" cy="660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815" name="Line 151"/>
          <p:cNvSpPr>
            <a:spLocks noChangeShapeType="1"/>
          </p:cNvSpPr>
          <p:nvPr/>
        </p:nvSpPr>
        <p:spPr bwMode="auto">
          <a:xfrm>
            <a:off x="3533775" y="717550"/>
            <a:ext cx="42545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816" name="Line 152"/>
          <p:cNvSpPr>
            <a:spLocks noChangeShapeType="1"/>
          </p:cNvSpPr>
          <p:nvPr/>
        </p:nvSpPr>
        <p:spPr bwMode="auto">
          <a:xfrm flipV="1">
            <a:off x="2768600" y="1085850"/>
            <a:ext cx="7620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817" name="Line 153"/>
          <p:cNvSpPr>
            <a:spLocks noChangeShapeType="1"/>
          </p:cNvSpPr>
          <p:nvPr/>
        </p:nvSpPr>
        <p:spPr bwMode="auto">
          <a:xfrm>
            <a:off x="3527425" y="1085850"/>
            <a:ext cx="43180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818" name="Line 154"/>
          <p:cNvSpPr>
            <a:spLocks noChangeShapeType="1"/>
          </p:cNvSpPr>
          <p:nvPr/>
        </p:nvSpPr>
        <p:spPr bwMode="auto">
          <a:xfrm flipV="1">
            <a:off x="2266950" y="1460500"/>
            <a:ext cx="1257300" cy="444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819" name="Line 155"/>
          <p:cNvSpPr>
            <a:spLocks noChangeShapeType="1"/>
          </p:cNvSpPr>
          <p:nvPr/>
        </p:nvSpPr>
        <p:spPr bwMode="auto">
          <a:xfrm>
            <a:off x="3521075" y="1460500"/>
            <a:ext cx="43180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820" name="Line 156"/>
          <p:cNvSpPr>
            <a:spLocks noChangeShapeType="1"/>
          </p:cNvSpPr>
          <p:nvPr/>
        </p:nvSpPr>
        <p:spPr bwMode="auto">
          <a:xfrm flipV="1">
            <a:off x="1885950" y="2016125"/>
            <a:ext cx="898525" cy="136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821" name="Line 157"/>
          <p:cNvSpPr>
            <a:spLocks noChangeShapeType="1"/>
          </p:cNvSpPr>
          <p:nvPr/>
        </p:nvSpPr>
        <p:spPr bwMode="auto">
          <a:xfrm>
            <a:off x="2505075" y="2016125"/>
            <a:ext cx="14351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822" name="Line 158"/>
          <p:cNvSpPr>
            <a:spLocks noChangeShapeType="1"/>
          </p:cNvSpPr>
          <p:nvPr/>
        </p:nvSpPr>
        <p:spPr bwMode="auto">
          <a:xfrm flipV="1">
            <a:off x="2000250" y="2333625"/>
            <a:ext cx="844550" cy="139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823" name="Line 159"/>
          <p:cNvSpPr>
            <a:spLocks noChangeShapeType="1"/>
          </p:cNvSpPr>
          <p:nvPr/>
        </p:nvSpPr>
        <p:spPr bwMode="auto">
          <a:xfrm flipV="1">
            <a:off x="2559050" y="2333625"/>
            <a:ext cx="1387475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824" name="Line 160"/>
          <p:cNvSpPr>
            <a:spLocks noChangeShapeType="1"/>
          </p:cNvSpPr>
          <p:nvPr/>
        </p:nvSpPr>
        <p:spPr bwMode="auto">
          <a:xfrm>
            <a:off x="2949575" y="2520950"/>
            <a:ext cx="476250" cy="371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825" name="Line 161"/>
          <p:cNvSpPr>
            <a:spLocks noChangeShapeType="1"/>
          </p:cNvSpPr>
          <p:nvPr/>
        </p:nvSpPr>
        <p:spPr bwMode="auto">
          <a:xfrm>
            <a:off x="3422650" y="2892425"/>
            <a:ext cx="53340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826" name="Line 162"/>
          <p:cNvSpPr>
            <a:spLocks noChangeShapeType="1"/>
          </p:cNvSpPr>
          <p:nvPr/>
        </p:nvSpPr>
        <p:spPr bwMode="auto">
          <a:xfrm>
            <a:off x="2774950" y="3238500"/>
            <a:ext cx="641350" cy="209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827" name="Line 163"/>
          <p:cNvSpPr>
            <a:spLocks noChangeShapeType="1"/>
          </p:cNvSpPr>
          <p:nvPr/>
        </p:nvSpPr>
        <p:spPr bwMode="auto">
          <a:xfrm>
            <a:off x="3416300" y="3448050"/>
            <a:ext cx="52705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828" name="Line 164"/>
          <p:cNvSpPr>
            <a:spLocks noChangeShapeType="1"/>
          </p:cNvSpPr>
          <p:nvPr/>
        </p:nvSpPr>
        <p:spPr bwMode="auto">
          <a:xfrm flipV="1">
            <a:off x="3413125" y="3736975"/>
            <a:ext cx="536575" cy="44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829" name="Line 165"/>
          <p:cNvSpPr>
            <a:spLocks noChangeShapeType="1"/>
          </p:cNvSpPr>
          <p:nvPr/>
        </p:nvSpPr>
        <p:spPr bwMode="auto">
          <a:xfrm flipV="1">
            <a:off x="3340100" y="4025900"/>
            <a:ext cx="612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831" name="Line 167"/>
          <p:cNvSpPr>
            <a:spLocks noChangeShapeType="1"/>
          </p:cNvSpPr>
          <p:nvPr/>
        </p:nvSpPr>
        <p:spPr bwMode="auto">
          <a:xfrm>
            <a:off x="6210300" y="1860550"/>
            <a:ext cx="120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832" name="Line 168"/>
          <p:cNvSpPr>
            <a:spLocks noChangeShapeType="1"/>
          </p:cNvSpPr>
          <p:nvPr/>
        </p:nvSpPr>
        <p:spPr bwMode="auto">
          <a:xfrm>
            <a:off x="6216650" y="2444750"/>
            <a:ext cx="107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833" name="Line 169"/>
          <p:cNvSpPr>
            <a:spLocks noChangeShapeType="1"/>
          </p:cNvSpPr>
          <p:nvPr/>
        </p:nvSpPr>
        <p:spPr bwMode="auto">
          <a:xfrm>
            <a:off x="6343650" y="2146300"/>
            <a:ext cx="120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834" name="Line 170"/>
          <p:cNvSpPr>
            <a:spLocks noChangeShapeType="1"/>
          </p:cNvSpPr>
          <p:nvPr/>
        </p:nvSpPr>
        <p:spPr bwMode="auto">
          <a:xfrm flipH="1">
            <a:off x="6330950" y="1860550"/>
            <a:ext cx="6350" cy="58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835" name="Line 171"/>
          <p:cNvSpPr>
            <a:spLocks noChangeShapeType="1"/>
          </p:cNvSpPr>
          <p:nvPr/>
        </p:nvSpPr>
        <p:spPr bwMode="auto">
          <a:xfrm>
            <a:off x="5257800" y="3232150"/>
            <a:ext cx="6350" cy="895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836" name="Line 172"/>
          <p:cNvSpPr>
            <a:spLocks noChangeShapeType="1"/>
          </p:cNvSpPr>
          <p:nvPr/>
        </p:nvSpPr>
        <p:spPr bwMode="auto">
          <a:xfrm flipV="1">
            <a:off x="5124450" y="3232150"/>
            <a:ext cx="130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837" name="Line 173"/>
          <p:cNvSpPr>
            <a:spLocks noChangeShapeType="1"/>
          </p:cNvSpPr>
          <p:nvPr/>
        </p:nvSpPr>
        <p:spPr bwMode="auto">
          <a:xfrm flipV="1">
            <a:off x="5264150" y="3676650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838" name="Line 174"/>
          <p:cNvSpPr>
            <a:spLocks noChangeShapeType="1"/>
          </p:cNvSpPr>
          <p:nvPr/>
        </p:nvSpPr>
        <p:spPr bwMode="auto">
          <a:xfrm flipV="1">
            <a:off x="5118100" y="4127500"/>
            <a:ext cx="14605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839" name="Line 175"/>
          <p:cNvSpPr>
            <a:spLocks noChangeShapeType="1"/>
          </p:cNvSpPr>
          <p:nvPr/>
        </p:nvSpPr>
        <p:spPr bwMode="auto">
          <a:xfrm>
            <a:off x="2349500" y="4476750"/>
            <a:ext cx="1581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513" name="Picture 41" descr="15_13Figureb-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1700" y="581025"/>
            <a:ext cx="7340600" cy="5694363"/>
          </a:xfrm>
          <a:prstGeom prst="rect">
            <a:avLst/>
          </a:prstGeom>
          <a:noFill/>
        </p:spPr>
      </p:pic>
      <p:sp>
        <p:nvSpPr>
          <p:cNvPr id="361475" name="Rectangle 3"/>
          <p:cNvSpPr>
            <a:spLocks noChangeArrowheads="1"/>
          </p:cNvSpPr>
          <p:nvPr>
            <p:ph type="ctrTitle"/>
          </p:nvPr>
        </p:nvSpPr>
        <p:spPr bwMode="auto">
          <a:xfrm>
            <a:off x="165100" y="190500"/>
            <a:ext cx="1981200" cy="304800"/>
          </a:xfrm>
          <a:noFill/>
          <a:ln w="3175"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</a:pPr>
            <a:r>
              <a:rPr lang="en-US" sz="1200">
                <a:latin typeface="Arial" pitchFamily="-102" charset="0"/>
              </a:rPr>
              <a:t>LE 15-13b</a:t>
            </a:r>
          </a:p>
        </p:txBody>
      </p:sp>
      <p:sp>
        <p:nvSpPr>
          <p:cNvPr id="361485" name="Text Box 13"/>
          <p:cNvSpPr txBox="1">
            <a:spLocks noChangeArrowheads="1"/>
          </p:cNvSpPr>
          <p:nvPr/>
        </p:nvSpPr>
        <p:spPr bwMode="auto">
          <a:xfrm>
            <a:off x="7061200" y="3517900"/>
            <a:ext cx="1050925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Auditory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input</a:t>
            </a:r>
          </a:p>
        </p:txBody>
      </p:sp>
      <p:sp>
        <p:nvSpPr>
          <p:cNvPr id="361491" name="Text Box 19"/>
          <p:cNvSpPr txBox="1">
            <a:spLocks noChangeArrowheads="1"/>
          </p:cNvSpPr>
          <p:nvPr/>
        </p:nvSpPr>
        <p:spPr bwMode="auto">
          <a:xfrm>
            <a:off x="6130925" y="663575"/>
            <a:ext cx="2087563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Association areas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of cerebral cortex</a:t>
            </a:r>
          </a:p>
        </p:txBody>
      </p:sp>
      <p:sp>
        <p:nvSpPr>
          <p:cNvPr id="361492" name="Text Box 20"/>
          <p:cNvSpPr txBox="1">
            <a:spLocks noChangeArrowheads="1"/>
          </p:cNvSpPr>
          <p:nvPr/>
        </p:nvSpPr>
        <p:spPr bwMode="auto">
          <a:xfrm>
            <a:off x="3990975" y="661988"/>
            <a:ext cx="193675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Parietal lobe and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cingulate gyrus</a:t>
            </a:r>
          </a:p>
        </p:txBody>
      </p:sp>
      <p:sp>
        <p:nvSpPr>
          <p:cNvPr id="361493" name="Text Box 21"/>
          <p:cNvSpPr txBox="1">
            <a:spLocks noChangeArrowheads="1"/>
          </p:cNvSpPr>
          <p:nvPr/>
        </p:nvSpPr>
        <p:spPr bwMode="auto">
          <a:xfrm>
            <a:off x="2112963" y="668338"/>
            <a:ext cx="8255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Frontal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lobes</a:t>
            </a:r>
          </a:p>
        </p:txBody>
      </p:sp>
      <p:sp>
        <p:nvSpPr>
          <p:cNvPr id="361494" name="Text Box 22"/>
          <p:cNvSpPr txBox="1">
            <a:spLocks noChangeArrowheads="1"/>
          </p:cNvSpPr>
          <p:nvPr/>
        </p:nvSpPr>
        <p:spPr bwMode="auto">
          <a:xfrm>
            <a:off x="973138" y="663575"/>
            <a:ext cx="87630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Limbic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system</a:t>
            </a:r>
          </a:p>
        </p:txBody>
      </p:sp>
      <p:sp>
        <p:nvSpPr>
          <p:cNvPr id="361495" name="Text Box 23"/>
          <p:cNvSpPr txBox="1">
            <a:spLocks noChangeArrowheads="1"/>
          </p:cNvSpPr>
          <p:nvPr/>
        </p:nvSpPr>
        <p:spPr bwMode="auto">
          <a:xfrm>
            <a:off x="2952750" y="3341688"/>
            <a:ext cx="168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V e n t r a l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g r o u p</a:t>
            </a:r>
          </a:p>
        </p:txBody>
      </p:sp>
      <p:sp>
        <p:nvSpPr>
          <p:cNvPr id="361496" name="Text Box 24"/>
          <p:cNvSpPr txBox="1">
            <a:spLocks noChangeArrowheads="1"/>
          </p:cNvSpPr>
          <p:nvPr/>
        </p:nvSpPr>
        <p:spPr bwMode="auto">
          <a:xfrm>
            <a:off x="1687513" y="4660900"/>
            <a:ext cx="8001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Basal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nuclei</a:t>
            </a:r>
          </a:p>
        </p:txBody>
      </p:sp>
      <p:sp>
        <p:nvSpPr>
          <p:cNvPr id="361497" name="Text Box 25"/>
          <p:cNvSpPr txBox="1">
            <a:spLocks noChangeArrowheads="1"/>
          </p:cNvSpPr>
          <p:nvPr/>
        </p:nvSpPr>
        <p:spPr bwMode="auto">
          <a:xfrm>
            <a:off x="7073900" y="4343400"/>
            <a:ext cx="115887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Medial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geniculate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nucleus</a:t>
            </a:r>
          </a:p>
        </p:txBody>
      </p:sp>
      <p:sp>
        <p:nvSpPr>
          <p:cNvPr id="361498" name="Text Box 26"/>
          <p:cNvSpPr txBox="1">
            <a:spLocks noChangeArrowheads="1"/>
          </p:cNvSpPr>
          <p:nvPr/>
        </p:nvSpPr>
        <p:spPr bwMode="auto">
          <a:xfrm>
            <a:off x="7072313" y="5199063"/>
            <a:ext cx="1133475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Lateral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geniculate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nucleus</a:t>
            </a:r>
          </a:p>
        </p:txBody>
      </p:sp>
      <p:sp>
        <p:nvSpPr>
          <p:cNvPr id="361499" name="Text Box 27"/>
          <p:cNvSpPr txBox="1">
            <a:spLocks noChangeArrowheads="1"/>
          </p:cNvSpPr>
          <p:nvPr/>
        </p:nvSpPr>
        <p:spPr bwMode="auto">
          <a:xfrm>
            <a:off x="3938588" y="5184775"/>
            <a:ext cx="105727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General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sensory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input</a:t>
            </a:r>
          </a:p>
        </p:txBody>
      </p:sp>
      <p:sp>
        <p:nvSpPr>
          <p:cNvPr id="361500" name="Text Box 28"/>
          <p:cNvSpPr txBox="1">
            <a:spLocks noChangeArrowheads="1"/>
          </p:cNvSpPr>
          <p:nvPr/>
        </p:nvSpPr>
        <p:spPr bwMode="auto">
          <a:xfrm>
            <a:off x="2463800" y="5626100"/>
            <a:ext cx="1244600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Cerebellum</a:t>
            </a:r>
          </a:p>
        </p:txBody>
      </p:sp>
      <p:sp>
        <p:nvSpPr>
          <p:cNvPr id="361501" name="Text Box 29"/>
          <p:cNvSpPr txBox="1">
            <a:spLocks noChangeArrowheads="1"/>
          </p:cNvSpPr>
          <p:nvPr/>
        </p:nvSpPr>
        <p:spPr bwMode="auto">
          <a:xfrm>
            <a:off x="3378200" y="1989138"/>
            <a:ext cx="1477963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Medial group</a:t>
            </a:r>
          </a:p>
        </p:txBody>
      </p:sp>
      <p:sp>
        <p:nvSpPr>
          <p:cNvPr id="361502" name="Text Box 30"/>
          <p:cNvSpPr txBox="1">
            <a:spLocks noChangeArrowheads="1"/>
          </p:cNvSpPr>
          <p:nvPr/>
        </p:nvSpPr>
        <p:spPr bwMode="auto">
          <a:xfrm>
            <a:off x="7073900" y="2890838"/>
            <a:ext cx="915988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Pulvinar</a:t>
            </a:r>
          </a:p>
        </p:txBody>
      </p:sp>
      <p:sp>
        <p:nvSpPr>
          <p:cNvPr id="361503" name="Text Box 31"/>
          <p:cNvSpPr txBox="1">
            <a:spLocks noChangeArrowheads="1"/>
          </p:cNvSpPr>
          <p:nvPr/>
        </p:nvSpPr>
        <p:spPr bwMode="auto">
          <a:xfrm>
            <a:off x="4926013" y="2913063"/>
            <a:ext cx="1144587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Posterior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group</a:t>
            </a:r>
          </a:p>
        </p:txBody>
      </p:sp>
      <p:sp>
        <p:nvSpPr>
          <p:cNvPr id="361504" name="Text Box 32"/>
          <p:cNvSpPr txBox="1">
            <a:spLocks noChangeArrowheads="1"/>
          </p:cNvSpPr>
          <p:nvPr/>
        </p:nvSpPr>
        <p:spPr bwMode="auto">
          <a:xfrm>
            <a:off x="2130425" y="2044700"/>
            <a:ext cx="941388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Anterior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group</a:t>
            </a:r>
          </a:p>
        </p:txBody>
      </p:sp>
      <p:sp>
        <p:nvSpPr>
          <p:cNvPr id="361505" name="Text Box 33"/>
          <p:cNvSpPr txBox="1">
            <a:spLocks noChangeArrowheads="1"/>
          </p:cNvSpPr>
          <p:nvPr/>
        </p:nvSpPr>
        <p:spPr bwMode="auto">
          <a:xfrm>
            <a:off x="5248275" y="5414963"/>
            <a:ext cx="8509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Visual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input</a:t>
            </a:r>
          </a:p>
        </p:txBody>
      </p:sp>
      <p:sp>
        <p:nvSpPr>
          <p:cNvPr id="361506" name="Text Box 34"/>
          <p:cNvSpPr txBox="1">
            <a:spLocks noChangeArrowheads="1"/>
          </p:cNvSpPr>
          <p:nvPr/>
        </p:nvSpPr>
        <p:spPr bwMode="auto">
          <a:xfrm>
            <a:off x="3521075" y="2536825"/>
            <a:ext cx="150495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Lateral group</a:t>
            </a:r>
          </a:p>
        </p:txBody>
      </p:sp>
      <p:sp>
        <p:nvSpPr>
          <p:cNvPr id="361508" name="Line 36"/>
          <p:cNvSpPr>
            <a:spLocks noChangeShapeType="1"/>
          </p:cNvSpPr>
          <p:nvPr/>
        </p:nvSpPr>
        <p:spPr bwMode="auto">
          <a:xfrm>
            <a:off x="6159500" y="3028950"/>
            <a:ext cx="84772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1509" name="Line 37"/>
          <p:cNvSpPr>
            <a:spLocks noChangeShapeType="1"/>
          </p:cNvSpPr>
          <p:nvPr/>
        </p:nvSpPr>
        <p:spPr bwMode="auto">
          <a:xfrm>
            <a:off x="6067425" y="3848100"/>
            <a:ext cx="409575" cy="606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1510" name="Line 38"/>
          <p:cNvSpPr>
            <a:spLocks noChangeShapeType="1"/>
          </p:cNvSpPr>
          <p:nvPr/>
        </p:nvSpPr>
        <p:spPr bwMode="auto">
          <a:xfrm>
            <a:off x="5810250" y="4044950"/>
            <a:ext cx="666750" cy="1301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1511" name="Line 39"/>
          <p:cNvSpPr>
            <a:spLocks noChangeShapeType="1"/>
          </p:cNvSpPr>
          <p:nvPr/>
        </p:nvSpPr>
        <p:spPr bwMode="auto">
          <a:xfrm flipV="1">
            <a:off x="6477000" y="5337175"/>
            <a:ext cx="5334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1512" name="Line 40"/>
          <p:cNvSpPr>
            <a:spLocks noChangeShapeType="1"/>
          </p:cNvSpPr>
          <p:nvPr/>
        </p:nvSpPr>
        <p:spPr bwMode="auto">
          <a:xfrm>
            <a:off x="6467475" y="4445000"/>
            <a:ext cx="542925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571" name="Picture 75" descr="15_14Figurea-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63" y="136525"/>
            <a:ext cx="8548687" cy="6584950"/>
          </a:xfrm>
          <a:prstGeom prst="rect">
            <a:avLst/>
          </a:prstGeom>
          <a:noFill/>
        </p:spPr>
      </p:pic>
      <p:sp>
        <p:nvSpPr>
          <p:cNvPr id="362499" name="Rectangle 3"/>
          <p:cNvSpPr>
            <a:spLocks noChangeArrowheads="1"/>
          </p:cNvSpPr>
          <p:nvPr>
            <p:ph type="ctrTitle"/>
          </p:nvPr>
        </p:nvSpPr>
        <p:spPr bwMode="auto">
          <a:xfrm>
            <a:off x="165100" y="190500"/>
            <a:ext cx="1981200" cy="304800"/>
          </a:xfrm>
          <a:noFill/>
          <a:ln w="3175"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</a:pPr>
            <a:r>
              <a:rPr lang="en-US" sz="1200">
                <a:latin typeface="Arial" pitchFamily="-102" charset="0"/>
              </a:rPr>
              <a:t>LE 15-14a</a:t>
            </a:r>
          </a:p>
        </p:txBody>
      </p:sp>
      <p:sp>
        <p:nvSpPr>
          <p:cNvPr id="362510" name="Text Box 14"/>
          <p:cNvSpPr txBox="1">
            <a:spLocks noChangeArrowheads="1"/>
          </p:cNvSpPr>
          <p:nvPr/>
        </p:nvSpPr>
        <p:spPr bwMode="auto">
          <a:xfrm>
            <a:off x="7245350" y="5105400"/>
            <a:ext cx="1244600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Cerebellum</a:t>
            </a:r>
          </a:p>
        </p:txBody>
      </p:sp>
      <p:sp>
        <p:nvSpPr>
          <p:cNvPr id="362523" name="Text Box 27"/>
          <p:cNvSpPr txBox="1">
            <a:spLocks noChangeArrowheads="1"/>
          </p:cNvSpPr>
          <p:nvPr/>
        </p:nvSpPr>
        <p:spPr bwMode="auto">
          <a:xfrm>
            <a:off x="7153275" y="5822950"/>
            <a:ext cx="1206500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8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Fourth</a:t>
            </a:r>
          </a:p>
          <a:p>
            <a:pPr algn="l">
              <a:lnSpc>
                <a:spcPct val="8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ventricle</a:t>
            </a:r>
          </a:p>
        </p:txBody>
      </p:sp>
      <p:sp>
        <p:nvSpPr>
          <p:cNvPr id="362524" name="Text Box 28"/>
          <p:cNvSpPr txBox="1">
            <a:spLocks noChangeArrowheads="1"/>
          </p:cNvSpPr>
          <p:nvPr/>
        </p:nvSpPr>
        <p:spPr bwMode="auto">
          <a:xfrm>
            <a:off x="6946900" y="819150"/>
            <a:ext cx="885825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Parietal</a:t>
            </a:r>
          </a:p>
          <a:p>
            <a:pPr algn="ctr">
              <a:lnSpc>
                <a:spcPct val="8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 lobe</a:t>
            </a:r>
          </a:p>
        </p:txBody>
      </p:sp>
      <p:sp>
        <p:nvSpPr>
          <p:cNvPr id="362525" name="Text Box 29"/>
          <p:cNvSpPr txBox="1">
            <a:spLocks noChangeArrowheads="1"/>
          </p:cNvSpPr>
          <p:nvPr/>
        </p:nvSpPr>
        <p:spPr bwMode="auto">
          <a:xfrm>
            <a:off x="4822825" y="1257300"/>
            <a:ext cx="1651000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Choroid plexus</a:t>
            </a:r>
          </a:p>
          <a:p>
            <a:pPr algn="ctr">
              <a:lnSpc>
                <a:spcPct val="8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in epithalamus</a:t>
            </a:r>
          </a:p>
        </p:txBody>
      </p:sp>
      <p:sp>
        <p:nvSpPr>
          <p:cNvPr id="362526" name="Text Box 30"/>
          <p:cNvSpPr txBox="1">
            <a:spLocks noChangeArrowheads="1"/>
          </p:cNvSpPr>
          <p:nvPr/>
        </p:nvSpPr>
        <p:spPr bwMode="auto">
          <a:xfrm>
            <a:off x="254000" y="460375"/>
            <a:ext cx="1682750" cy="712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  <a:buFont typeface="Times" pitchFamily="-102" charset="0"/>
              <a:buNone/>
            </a:pPr>
            <a:r>
              <a:rPr lang="en-US" sz="1800" b="1" dirty="0">
                <a:latin typeface="Arial" pitchFamily="-102" charset="0"/>
              </a:rPr>
              <a:t>Thalamus</a:t>
            </a:r>
          </a:p>
          <a:p>
            <a:pPr algn="ctr">
              <a:lnSpc>
                <a:spcPct val="80000"/>
              </a:lnSpc>
              <a:buFont typeface="Times" pitchFamily="-102" charset="0"/>
              <a:buNone/>
            </a:pPr>
            <a:r>
              <a:rPr lang="en-US" sz="1800" b="1" dirty="0">
                <a:latin typeface="Arial" pitchFamily="-102" charset="0"/>
              </a:rPr>
              <a:t> (surrounds</a:t>
            </a:r>
          </a:p>
          <a:p>
            <a:pPr algn="ctr">
              <a:lnSpc>
                <a:spcPct val="80000"/>
              </a:lnSpc>
              <a:buFont typeface="Times" pitchFamily="-102" charset="0"/>
              <a:buNone/>
            </a:pPr>
            <a:r>
              <a:rPr lang="en-US" sz="1800" b="1" dirty="0">
                <a:latin typeface="Arial" pitchFamily="-102" charset="0"/>
              </a:rPr>
              <a:t> third ventricle)</a:t>
            </a:r>
          </a:p>
        </p:txBody>
      </p:sp>
      <p:sp>
        <p:nvSpPr>
          <p:cNvPr id="362527" name="Text Box 31"/>
          <p:cNvSpPr txBox="1">
            <a:spLocks noChangeArrowheads="1"/>
          </p:cNvSpPr>
          <p:nvPr/>
        </p:nvSpPr>
        <p:spPr bwMode="auto">
          <a:xfrm>
            <a:off x="7242175" y="2336800"/>
            <a:ext cx="1638300" cy="220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Hypothalamus</a:t>
            </a:r>
          </a:p>
        </p:txBody>
      </p:sp>
      <p:sp>
        <p:nvSpPr>
          <p:cNvPr id="362528" name="Text Box 32"/>
          <p:cNvSpPr txBox="1">
            <a:spLocks noChangeArrowheads="1"/>
          </p:cNvSpPr>
          <p:nvPr/>
        </p:nvSpPr>
        <p:spPr bwMode="auto">
          <a:xfrm>
            <a:off x="7245350" y="2857500"/>
            <a:ext cx="1397000" cy="220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Pineal gland</a:t>
            </a:r>
          </a:p>
        </p:txBody>
      </p:sp>
      <p:sp>
        <p:nvSpPr>
          <p:cNvPr id="362529" name="Text Box 33"/>
          <p:cNvSpPr txBox="1">
            <a:spLocks noChangeArrowheads="1"/>
          </p:cNvSpPr>
          <p:nvPr/>
        </p:nvSpPr>
        <p:spPr bwMode="auto">
          <a:xfrm>
            <a:off x="7239000" y="3333750"/>
            <a:ext cx="1397000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Tuberal area</a:t>
            </a:r>
          </a:p>
        </p:txBody>
      </p:sp>
      <p:sp>
        <p:nvSpPr>
          <p:cNvPr id="362530" name="Text Box 34"/>
          <p:cNvSpPr txBox="1">
            <a:spLocks noChangeArrowheads="1"/>
          </p:cNvSpPr>
          <p:nvPr/>
        </p:nvSpPr>
        <p:spPr bwMode="auto">
          <a:xfrm>
            <a:off x="7273925" y="3768725"/>
            <a:ext cx="11430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Mamillary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body</a:t>
            </a:r>
          </a:p>
        </p:txBody>
      </p:sp>
      <p:sp>
        <p:nvSpPr>
          <p:cNvPr id="362531" name="Text Box 35"/>
          <p:cNvSpPr txBox="1">
            <a:spLocks noChangeArrowheads="1"/>
          </p:cNvSpPr>
          <p:nvPr/>
        </p:nvSpPr>
        <p:spPr bwMode="auto">
          <a:xfrm>
            <a:off x="7248525" y="4457700"/>
            <a:ext cx="1387475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8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Aqueduct of</a:t>
            </a:r>
          </a:p>
          <a:p>
            <a:pPr algn="l">
              <a:lnSpc>
                <a:spcPct val="8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midbrain</a:t>
            </a:r>
          </a:p>
        </p:txBody>
      </p:sp>
      <p:sp>
        <p:nvSpPr>
          <p:cNvPr id="362532" name="Text Box 36"/>
          <p:cNvSpPr txBox="1">
            <a:spLocks noChangeArrowheads="1"/>
          </p:cNvSpPr>
          <p:nvPr/>
        </p:nvSpPr>
        <p:spPr bwMode="auto">
          <a:xfrm>
            <a:off x="3181350" y="5791200"/>
            <a:ext cx="2044700" cy="2714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Infundibulum (cut)</a:t>
            </a:r>
          </a:p>
        </p:txBody>
      </p:sp>
      <p:sp>
        <p:nvSpPr>
          <p:cNvPr id="362533" name="Text Box 37"/>
          <p:cNvSpPr txBox="1">
            <a:spLocks noChangeArrowheads="1"/>
          </p:cNvSpPr>
          <p:nvPr/>
        </p:nvSpPr>
        <p:spPr bwMode="auto">
          <a:xfrm>
            <a:off x="4095750" y="6273800"/>
            <a:ext cx="2044700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Midsagittal section</a:t>
            </a:r>
          </a:p>
        </p:txBody>
      </p:sp>
      <p:sp>
        <p:nvSpPr>
          <p:cNvPr id="362534" name="Text Box 38"/>
          <p:cNvSpPr txBox="1">
            <a:spLocks noChangeArrowheads="1"/>
          </p:cNvSpPr>
          <p:nvPr/>
        </p:nvSpPr>
        <p:spPr bwMode="auto">
          <a:xfrm>
            <a:off x="1682750" y="1482725"/>
            <a:ext cx="1092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Corpus</a:t>
            </a:r>
          </a:p>
          <a:p>
            <a:pPr algn="ctr">
              <a:lnSpc>
                <a:spcPct val="8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callosum</a:t>
            </a:r>
          </a:p>
        </p:txBody>
      </p:sp>
      <p:sp>
        <p:nvSpPr>
          <p:cNvPr id="362535" name="Text Box 39"/>
          <p:cNvSpPr txBox="1">
            <a:spLocks noChangeArrowheads="1"/>
          </p:cNvSpPr>
          <p:nvPr/>
        </p:nvSpPr>
        <p:spPr bwMode="auto">
          <a:xfrm>
            <a:off x="396875" y="4470400"/>
            <a:ext cx="13081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Frontal lobe</a:t>
            </a:r>
          </a:p>
        </p:txBody>
      </p:sp>
      <p:sp>
        <p:nvSpPr>
          <p:cNvPr id="362536" name="Text Box 40"/>
          <p:cNvSpPr txBox="1">
            <a:spLocks noChangeArrowheads="1"/>
          </p:cNvSpPr>
          <p:nvPr/>
        </p:nvSpPr>
        <p:spPr bwMode="auto">
          <a:xfrm>
            <a:off x="536575" y="5613400"/>
            <a:ext cx="1447800" cy="220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Optic chiasm</a:t>
            </a:r>
          </a:p>
        </p:txBody>
      </p:sp>
      <p:sp>
        <p:nvSpPr>
          <p:cNvPr id="362537" name="Text Box 41"/>
          <p:cNvSpPr txBox="1">
            <a:spLocks noChangeArrowheads="1"/>
          </p:cNvSpPr>
          <p:nvPr/>
        </p:nvSpPr>
        <p:spPr bwMode="auto">
          <a:xfrm>
            <a:off x="612775" y="6197600"/>
            <a:ext cx="1260475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Optic nerve</a:t>
            </a:r>
          </a:p>
        </p:txBody>
      </p:sp>
      <p:sp>
        <p:nvSpPr>
          <p:cNvPr id="362538" name="Text Box 42"/>
          <p:cNvSpPr txBox="1">
            <a:spLocks noChangeArrowheads="1"/>
          </p:cNvSpPr>
          <p:nvPr/>
        </p:nvSpPr>
        <p:spPr bwMode="auto">
          <a:xfrm>
            <a:off x="695325" y="2136775"/>
            <a:ext cx="762000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Fornix</a:t>
            </a:r>
          </a:p>
        </p:txBody>
      </p:sp>
      <p:sp>
        <p:nvSpPr>
          <p:cNvPr id="362539" name="Text Box 43"/>
          <p:cNvSpPr txBox="1">
            <a:spLocks noChangeArrowheads="1"/>
          </p:cNvSpPr>
          <p:nvPr/>
        </p:nvSpPr>
        <p:spPr bwMode="auto">
          <a:xfrm>
            <a:off x="184150" y="4959350"/>
            <a:ext cx="1514475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Anterior</a:t>
            </a:r>
          </a:p>
          <a:p>
            <a:pPr>
              <a:lnSpc>
                <a:spcPct val="8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commissure</a:t>
            </a:r>
          </a:p>
        </p:txBody>
      </p:sp>
      <p:sp>
        <p:nvSpPr>
          <p:cNvPr id="362540" name="Text Box 44"/>
          <p:cNvSpPr txBox="1">
            <a:spLocks noChangeArrowheads="1"/>
          </p:cNvSpPr>
          <p:nvPr/>
        </p:nvSpPr>
        <p:spPr bwMode="auto">
          <a:xfrm>
            <a:off x="714375" y="3571875"/>
            <a:ext cx="990600" cy="76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Anterior</a:t>
            </a:r>
          </a:p>
          <a:p>
            <a:pPr>
              <a:lnSpc>
                <a:spcPct val="8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cerebral</a:t>
            </a:r>
          </a:p>
          <a:p>
            <a:pPr>
              <a:lnSpc>
                <a:spcPct val="8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artery</a:t>
            </a:r>
          </a:p>
        </p:txBody>
      </p:sp>
      <p:sp>
        <p:nvSpPr>
          <p:cNvPr id="362541" name="Text Box 45"/>
          <p:cNvSpPr txBox="1">
            <a:spLocks noChangeArrowheads="1"/>
          </p:cNvSpPr>
          <p:nvPr/>
        </p:nvSpPr>
        <p:spPr bwMode="auto">
          <a:xfrm>
            <a:off x="454025" y="2816225"/>
            <a:ext cx="1244600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Septum</a:t>
            </a:r>
          </a:p>
          <a:p>
            <a:pPr>
              <a:lnSpc>
                <a:spcPct val="80000"/>
              </a:lnSpc>
              <a:buFont typeface="Times" pitchFamily="-102" charset="0"/>
              <a:buNone/>
            </a:pPr>
            <a:r>
              <a:rPr lang="en-US" sz="1800" b="1">
                <a:latin typeface="Arial" pitchFamily="-102" charset="0"/>
              </a:rPr>
              <a:t>pellucidum</a:t>
            </a:r>
          </a:p>
        </p:txBody>
      </p:sp>
      <p:sp>
        <p:nvSpPr>
          <p:cNvPr id="362542" name="Line 46"/>
          <p:cNvSpPr>
            <a:spLocks noChangeShapeType="1"/>
          </p:cNvSpPr>
          <p:nvPr/>
        </p:nvSpPr>
        <p:spPr bwMode="auto">
          <a:xfrm>
            <a:off x="1733550" y="4600575"/>
            <a:ext cx="57785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2543" name="Line 47"/>
          <p:cNvSpPr>
            <a:spLocks noChangeShapeType="1"/>
          </p:cNvSpPr>
          <p:nvPr/>
        </p:nvSpPr>
        <p:spPr bwMode="auto">
          <a:xfrm flipV="1">
            <a:off x="1739900" y="5080000"/>
            <a:ext cx="746125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2544" name="Line 48"/>
          <p:cNvSpPr>
            <a:spLocks noChangeShapeType="1"/>
          </p:cNvSpPr>
          <p:nvPr/>
        </p:nvSpPr>
        <p:spPr bwMode="auto">
          <a:xfrm flipH="1">
            <a:off x="2482850" y="4337050"/>
            <a:ext cx="1492250" cy="746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2545" name="Line 49"/>
          <p:cNvSpPr>
            <a:spLocks noChangeShapeType="1"/>
          </p:cNvSpPr>
          <p:nvPr/>
        </p:nvSpPr>
        <p:spPr bwMode="auto">
          <a:xfrm flipV="1">
            <a:off x="2009775" y="5772150"/>
            <a:ext cx="1524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2546" name="Line 50"/>
          <p:cNvSpPr>
            <a:spLocks noChangeShapeType="1"/>
          </p:cNvSpPr>
          <p:nvPr/>
        </p:nvSpPr>
        <p:spPr bwMode="auto">
          <a:xfrm flipH="1">
            <a:off x="2159000" y="4953000"/>
            <a:ext cx="1755775" cy="819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2548" name="Line 52"/>
          <p:cNvSpPr>
            <a:spLocks noChangeShapeType="1"/>
          </p:cNvSpPr>
          <p:nvPr/>
        </p:nvSpPr>
        <p:spPr bwMode="auto">
          <a:xfrm flipV="1">
            <a:off x="1924050" y="6334125"/>
            <a:ext cx="26035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2549" name="Line 53"/>
          <p:cNvSpPr>
            <a:spLocks noChangeShapeType="1"/>
          </p:cNvSpPr>
          <p:nvPr/>
        </p:nvSpPr>
        <p:spPr bwMode="auto">
          <a:xfrm flipH="1">
            <a:off x="2181225" y="5095875"/>
            <a:ext cx="1514475" cy="1238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2550" name="Line 54"/>
          <p:cNvSpPr>
            <a:spLocks noChangeShapeType="1"/>
          </p:cNvSpPr>
          <p:nvPr/>
        </p:nvSpPr>
        <p:spPr bwMode="auto">
          <a:xfrm>
            <a:off x="1739900" y="3708400"/>
            <a:ext cx="1022350" cy="501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2551" name="Line 55"/>
          <p:cNvSpPr>
            <a:spLocks noChangeShapeType="1"/>
          </p:cNvSpPr>
          <p:nvPr/>
        </p:nvSpPr>
        <p:spPr bwMode="auto">
          <a:xfrm>
            <a:off x="1736725" y="2952750"/>
            <a:ext cx="5556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2552" name="Line 56"/>
          <p:cNvSpPr>
            <a:spLocks noChangeShapeType="1"/>
          </p:cNvSpPr>
          <p:nvPr/>
        </p:nvSpPr>
        <p:spPr bwMode="auto">
          <a:xfrm flipH="1" flipV="1">
            <a:off x="2289175" y="2949575"/>
            <a:ext cx="1425575" cy="866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2553" name="Line 57"/>
          <p:cNvSpPr>
            <a:spLocks noChangeShapeType="1"/>
          </p:cNvSpPr>
          <p:nvPr/>
        </p:nvSpPr>
        <p:spPr bwMode="auto">
          <a:xfrm flipH="1" flipV="1">
            <a:off x="1425575" y="2301875"/>
            <a:ext cx="2740025" cy="1628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2554" name="Line 58"/>
          <p:cNvSpPr>
            <a:spLocks noChangeShapeType="1"/>
          </p:cNvSpPr>
          <p:nvPr/>
        </p:nvSpPr>
        <p:spPr bwMode="auto">
          <a:xfrm>
            <a:off x="1003300" y="1212850"/>
            <a:ext cx="0" cy="387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2555" name="Line 59"/>
          <p:cNvSpPr>
            <a:spLocks noChangeShapeType="1"/>
          </p:cNvSpPr>
          <p:nvPr/>
        </p:nvSpPr>
        <p:spPr bwMode="auto">
          <a:xfrm>
            <a:off x="1003300" y="1593850"/>
            <a:ext cx="3683000" cy="255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2556" name="Line 60"/>
          <p:cNvSpPr>
            <a:spLocks noChangeShapeType="1"/>
          </p:cNvSpPr>
          <p:nvPr/>
        </p:nvSpPr>
        <p:spPr bwMode="auto">
          <a:xfrm>
            <a:off x="2305050" y="1943100"/>
            <a:ext cx="1949450" cy="1536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2558" name="Line 62"/>
          <p:cNvSpPr>
            <a:spLocks noChangeShapeType="1"/>
          </p:cNvSpPr>
          <p:nvPr/>
        </p:nvSpPr>
        <p:spPr bwMode="auto">
          <a:xfrm flipV="1">
            <a:off x="4559300" y="1746250"/>
            <a:ext cx="844550" cy="2152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2559" name="Line 63"/>
          <p:cNvSpPr>
            <a:spLocks noChangeShapeType="1"/>
          </p:cNvSpPr>
          <p:nvPr/>
        </p:nvSpPr>
        <p:spPr bwMode="auto">
          <a:xfrm flipV="1">
            <a:off x="4946650" y="1720850"/>
            <a:ext cx="460375" cy="2228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2560" name="Line 64"/>
          <p:cNvSpPr>
            <a:spLocks noChangeShapeType="1"/>
          </p:cNvSpPr>
          <p:nvPr/>
        </p:nvSpPr>
        <p:spPr bwMode="auto">
          <a:xfrm flipV="1">
            <a:off x="5454650" y="1679575"/>
            <a:ext cx="1955800" cy="796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2561" name="Line 65"/>
          <p:cNvSpPr>
            <a:spLocks noChangeShapeType="1"/>
          </p:cNvSpPr>
          <p:nvPr/>
        </p:nvSpPr>
        <p:spPr bwMode="auto">
          <a:xfrm>
            <a:off x="7404100" y="1270000"/>
            <a:ext cx="0" cy="419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2562" name="Line 66"/>
          <p:cNvSpPr>
            <a:spLocks noChangeShapeType="1"/>
          </p:cNvSpPr>
          <p:nvPr/>
        </p:nvSpPr>
        <p:spPr bwMode="auto">
          <a:xfrm flipV="1">
            <a:off x="4298950" y="2495550"/>
            <a:ext cx="2914650" cy="2051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2563" name="Line 67"/>
          <p:cNvSpPr>
            <a:spLocks noChangeShapeType="1"/>
          </p:cNvSpPr>
          <p:nvPr/>
        </p:nvSpPr>
        <p:spPr bwMode="auto">
          <a:xfrm flipV="1">
            <a:off x="4314825" y="3473450"/>
            <a:ext cx="2930525" cy="140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2564" name="Line 68"/>
          <p:cNvSpPr>
            <a:spLocks noChangeShapeType="1"/>
          </p:cNvSpPr>
          <p:nvPr/>
        </p:nvSpPr>
        <p:spPr bwMode="auto">
          <a:xfrm flipV="1">
            <a:off x="5286375" y="3009900"/>
            <a:ext cx="1908175" cy="1225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2565" name="Line 69"/>
          <p:cNvSpPr>
            <a:spLocks noChangeShapeType="1"/>
          </p:cNvSpPr>
          <p:nvPr/>
        </p:nvSpPr>
        <p:spPr bwMode="auto">
          <a:xfrm flipV="1">
            <a:off x="5518150" y="4559300"/>
            <a:ext cx="169545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2566" name="Line 70"/>
          <p:cNvSpPr>
            <a:spLocks noChangeShapeType="1"/>
          </p:cNvSpPr>
          <p:nvPr/>
        </p:nvSpPr>
        <p:spPr bwMode="auto">
          <a:xfrm>
            <a:off x="6870700" y="5232400"/>
            <a:ext cx="33655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2567" name="Line 71"/>
          <p:cNvSpPr>
            <a:spLocks noChangeShapeType="1"/>
          </p:cNvSpPr>
          <p:nvPr/>
        </p:nvSpPr>
        <p:spPr bwMode="auto">
          <a:xfrm flipV="1">
            <a:off x="4521200" y="3911600"/>
            <a:ext cx="2705100" cy="958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2568" name="Line 72"/>
          <p:cNvSpPr>
            <a:spLocks noChangeShapeType="1"/>
          </p:cNvSpPr>
          <p:nvPr/>
        </p:nvSpPr>
        <p:spPr bwMode="auto">
          <a:xfrm>
            <a:off x="4089400" y="4965700"/>
            <a:ext cx="50800" cy="596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2569" name="Line 73"/>
          <p:cNvSpPr>
            <a:spLocks noChangeShapeType="1"/>
          </p:cNvSpPr>
          <p:nvPr/>
        </p:nvSpPr>
        <p:spPr bwMode="auto">
          <a:xfrm>
            <a:off x="4140200" y="5556250"/>
            <a:ext cx="0" cy="247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2570" name="Line 74"/>
          <p:cNvSpPr>
            <a:spLocks noChangeShapeType="1"/>
          </p:cNvSpPr>
          <p:nvPr/>
        </p:nvSpPr>
        <p:spPr bwMode="auto">
          <a:xfrm>
            <a:off x="5981700" y="5543550"/>
            <a:ext cx="1123950" cy="387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596" name="Picture 76" descr="15_14Figureb-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863" y="136525"/>
            <a:ext cx="8548687" cy="6584950"/>
          </a:xfrm>
          <a:prstGeom prst="rect">
            <a:avLst/>
          </a:prstGeom>
          <a:noFill/>
        </p:spPr>
      </p:pic>
      <p:sp>
        <p:nvSpPr>
          <p:cNvPr id="363523" name="Rectangle 3"/>
          <p:cNvSpPr>
            <a:spLocks noChangeArrowheads="1"/>
          </p:cNvSpPr>
          <p:nvPr>
            <p:ph type="ctrTitle"/>
          </p:nvPr>
        </p:nvSpPr>
        <p:spPr bwMode="auto">
          <a:xfrm>
            <a:off x="165100" y="190500"/>
            <a:ext cx="1981200" cy="304800"/>
          </a:xfrm>
          <a:noFill/>
          <a:ln w="3175"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</a:pPr>
            <a:r>
              <a:rPr lang="en-US" sz="1200">
                <a:latin typeface="Arial" pitchFamily="-102" charset="0"/>
              </a:rPr>
              <a:t>LE 15-14b</a:t>
            </a:r>
          </a:p>
        </p:txBody>
      </p:sp>
      <p:sp>
        <p:nvSpPr>
          <p:cNvPr id="363528" name="Text Box 8"/>
          <p:cNvSpPr txBox="1">
            <a:spLocks noChangeArrowheads="1"/>
          </p:cNvSpPr>
          <p:nvPr/>
        </p:nvSpPr>
        <p:spPr bwMode="auto">
          <a:xfrm>
            <a:off x="363538" y="5083175"/>
            <a:ext cx="901700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900" b="1">
                <a:latin typeface="Arial" pitchFamily="-102" charset="0"/>
              </a:rPr>
              <a:t>Anterior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900" b="1">
                <a:latin typeface="Arial" pitchFamily="-102" charset="0"/>
              </a:rPr>
              <a:t>lobe of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900" b="1">
                <a:latin typeface="Arial" pitchFamily="-102" charset="0"/>
              </a:rPr>
              <a:t>pituitary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900" b="1">
                <a:latin typeface="Arial" pitchFamily="-102" charset="0"/>
              </a:rPr>
              <a:t>gland</a:t>
            </a:r>
          </a:p>
        </p:txBody>
      </p:sp>
      <p:sp>
        <p:nvSpPr>
          <p:cNvPr id="363547" name="Text Box 27"/>
          <p:cNvSpPr txBox="1">
            <a:spLocks noChangeArrowheads="1"/>
          </p:cNvSpPr>
          <p:nvPr/>
        </p:nvSpPr>
        <p:spPr bwMode="auto">
          <a:xfrm>
            <a:off x="6069013" y="5124450"/>
            <a:ext cx="168910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900" b="1">
                <a:latin typeface="Arial" pitchFamily="-102" charset="0"/>
              </a:rPr>
              <a:t>Posterior lobe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900" b="1">
                <a:latin typeface="Arial" pitchFamily="-102" charset="0"/>
              </a:rPr>
              <a:t>of pituitary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900" b="1">
                <a:latin typeface="Arial" pitchFamily="-102" charset="0"/>
              </a:rPr>
              <a:t>gland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900" b="1">
                <a:latin typeface="Arial" pitchFamily="-102" charset="0"/>
              </a:rPr>
              <a:t>(pars nervosa)</a:t>
            </a:r>
          </a:p>
        </p:txBody>
      </p:sp>
      <p:sp>
        <p:nvSpPr>
          <p:cNvPr id="363548" name="Text Box 28"/>
          <p:cNvSpPr txBox="1">
            <a:spLocks noChangeArrowheads="1"/>
          </p:cNvSpPr>
          <p:nvPr/>
        </p:nvSpPr>
        <p:spPr bwMode="auto">
          <a:xfrm>
            <a:off x="5545138" y="752475"/>
            <a:ext cx="1193800" cy="263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900" b="1" dirty="0">
                <a:latin typeface="Arial" pitchFamily="-102" charset="0"/>
              </a:rPr>
              <a:t>Thalamus</a:t>
            </a:r>
          </a:p>
        </p:txBody>
      </p:sp>
      <p:sp>
        <p:nvSpPr>
          <p:cNvPr id="363549" name="Text Box 29"/>
          <p:cNvSpPr txBox="1">
            <a:spLocks noChangeArrowheads="1"/>
          </p:cNvSpPr>
          <p:nvPr/>
        </p:nvSpPr>
        <p:spPr bwMode="auto">
          <a:xfrm>
            <a:off x="7170738" y="2273300"/>
            <a:ext cx="1739900" cy="288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900" b="1">
                <a:latin typeface="Arial" pitchFamily="-102" charset="0"/>
              </a:rPr>
              <a:t>Hypothalamus</a:t>
            </a:r>
          </a:p>
        </p:txBody>
      </p:sp>
      <p:sp>
        <p:nvSpPr>
          <p:cNvPr id="363550" name="Text Box 30"/>
          <p:cNvSpPr txBox="1">
            <a:spLocks noChangeArrowheads="1"/>
          </p:cNvSpPr>
          <p:nvPr/>
        </p:nvSpPr>
        <p:spPr bwMode="auto">
          <a:xfrm>
            <a:off x="8186738" y="5489575"/>
            <a:ext cx="60960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900" b="1">
                <a:latin typeface="Arial" pitchFamily="-102" charset="0"/>
              </a:rPr>
              <a:t>Pons</a:t>
            </a:r>
          </a:p>
        </p:txBody>
      </p:sp>
      <p:sp>
        <p:nvSpPr>
          <p:cNvPr id="363551" name="Text Box 31"/>
          <p:cNvSpPr txBox="1">
            <a:spLocks noChangeArrowheads="1"/>
          </p:cNvSpPr>
          <p:nvPr/>
        </p:nvSpPr>
        <p:spPr bwMode="auto">
          <a:xfrm>
            <a:off x="6624638" y="4181475"/>
            <a:ext cx="11049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  <a:buFont typeface="Times" pitchFamily="-102" charset="0"/>
              <a:buNone/>
            </a:pPr>
            <a:r>
              <a:rPr lang="en-US" sz="1900" b="1">
                <a:latin typeface="Arial" pitchFamily="-102" charset="0"/>
              </a:rPr>
              <a:t>Mamillary</a:t>
            </a:r>
          </a:p>
          <a:p>
            <a:pPr algn="ctr">
              <a:lnSpc>
                <a:spcPct val="80000"/>
              </a:lnSpc>
              <a:buFont typeface="Times" pitchFamily="-102" charset="0"/>
              <a:buNone/>
            </a:pPr>
            <a:r>
              <a:rPr lang="en-US" sz="1900" b="1">
                <a:latin typeface="Arial" pitchFamily="-102" charset="0"/>
              </a:rPr>
              <a:t> body</a:t>
            </a:r>
          </a:p>
        </p:txBody>
      </p:sp>
      <p:sp>
        <p:nvSpPr>
          <p:cNvPr id="363552" name="Text Box 32"/>
          <p:cNvSpPr txBox="1">
            <a:spLocks noChangeArrowheads="1"/>
          </p:cNvSpPr>
          <p:nvPr/>
        </p:nvSpPr>
        <p:spPr bwMode="auto">
          <a:xfrm>
            <a:off x="5748338" y="4460875"/>
            <a:ext cx="9525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  <a:buFont typeface="Times" pitchFamily="-102" charset="0"/>
              <a:buNone/>
            </a:pPr>
            <a:r>
              <a:rPr lang="en-US" sz="1900" b="1">
                <a:latin typeface="Arial" pitchFamily="-102" charset="0"/>
              </a:rPr>
              <a:t>Tuberal</a:t>
            </a:r>
          </a:p>
          <a:p>
            <a:pPr algn="ctr">
              <a:lnSpc>
                <a:spcPct val="80000"/>
              </a:lnSpc>
              <a:buFont typeface="Times" pitchFamily="-102" charset="0"/>
              <a:buNone/>
            </a:pPr>
            <a:r>
              <a:rPr lang="en-US" sz="1900" b="1">
                <a:latin typeface="Arial" pitchFamily="-102" charset="0"/>
              </a:rPr>
              <a:t>area</a:t>
            </a:r>
          </a:p>
        </p:txBody>
      </p:sp>
      <p:sp>
        <p:nvSpPr>
          <p:cNvPr id="363553" name="Text Box 33"/>
          <p:cNvSpPr txBox="1">
            <a:spLocks noChangeArrowheads="1"/>
          </p:cNvSpPr>
          <p:nvPr/>
        </p:nvSpPr>
        <p:spPr bwMode="auto">
          <a:xfrm>
            <a:off x="5646738" y="6276975"/>
            <a:ext cx="17399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900" b="1">
                <a:latin typeface="Arial" pitchFamily="-102" charset="0"/>
              </a:rPr>
              <a:t>Hypothalamus</a:t>
            </a:r>
          </a:p>
        </p:txBody>
      </p:sp>
      <p:sp>
        <p:nvSpPr>
          <p:cNvPr id="363554" name="Text Box 34"/>
          <p:cNvSpPr txBox="1">
            <a:spLocks noChangeArrowheads="1"/>
          </p:cNvSpPr>
          <p:nvPr/>
        </p:nvSpPr>
        <p:spPr bwMode="auto">
          <a:xfrm>
            <a:off x="1919288" y="5264150"/>
            <a:ext cx="14097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900" b="1">
                <a:latin typeface="Arial" pitchFamily="-102" charset="0"/>
              </a:rPr>
              <a:t>Pars distalis</a:t>
            </a:r>
          </a:p>
        </p:txBody>
      </p:sp>
      <p:sp>
        <p:nvSpPr>
          <p:cNvPr id="363555" name="Text Box 35"/>
          <p:cNvSpPr txBox="1">
            <a:spLocks noChangeArrowheads="1"/>
          </p:cNvSpPr>
          <p:nvPr/>
        </p:nvSpPr>
        <p:spPr bwMode="auto">
          <a:xfrm>
            <a:off x="1531938" y="5629275"/>
            <a:ext cx="182880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900" b="1">
                <a:latin typeface="Arial" pitchFamily="-102" charset="0"/>
              </a:rPr>
              <a:t>Pars intermedia</a:t>
            </a:r>
          </a:p>
        </p:txBody>
      </p:sp>
      <p:sp>
        <p:nvSpPr>
          <p:cNvPr id="363556" name="Text Box 36"/>
          <p:cNvSpPr txBox="1">
            <a:spLocks noChangeArrowheads="1"/>
          </p:cNvSpPr>
          <p:nvPr/>
        </p:nvSpPr>
        <p:spPr bwMode="auto">
          <a:xfrm>
            <a:off x="1011238" y="320675"/>
            <a:ext cx="2336800" cy="504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900" b="1">
                <a:latin typeface="Arial" pitchFamily="-102" charset="0"/>
              </a:rPr>
              <a:t>Autonomic centers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900" b="1">
                <a:latin typeface="Arial" pitchFamily="-102" charset="0"/>
              </a:rPr>
              <a:t>(sympathetic)</a:t>
            </a:r>
          </a:p>
        </p:txBody>
      </p:sp>
      <p:sp>
        <p:nvSpPr>
          <p:cNvPr id="363557" name="Text Box 37"/>
          <p:cNvSpPr txBox="1">
            <a:spLocks noChangeArrowheads="1"/>
          </p:cNvSpPr>
          <p:nvPr/>
        </p:nvSpPr>
        <p:spPr bwMode="auto">
          <a:xfrm>
            <a:off x="1814513" y="1689100"/>
            <a:ext cx="15367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900" b="1">
                <a:latin typeface="Arial" pitchFamily="-102" charset="0"/>
              </a:rPr>
              <a:t>Preoptic area</a:t>
            </a:r>
          </a:p>
        </p:txBody>
      </p:sp>
      <p:sp>
        <p:nvSpPr>
          <p:cNvPr id="363558" name="Text Box 38"/>
          <p:cNvSpPr txBox="1">
            <a:spLocks noChangeArrowheads="1"/>
          </p:cNvSpPr>
          <p:nvPr/>
        </p:nvSpPr>
        <p:spPr bwMode="auto">
          <a:xfrm>
            <a:off x="1106488" y="3406775"/>
            <a:ext cx="227330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900" b="1">
                <a:latin typeface="Arial" pitchFamily="-102" charset="0"/>
              </a:rPr>
              <a:t>Supraoptic nucleus</a:t>
            </a:r>
          </a:p>
        </p:txBody>
      </p:sp>
      <p:sp>
        <p:nvSpPr>
          <p:cNvPr id="363559" name="Text Box 39"/>
          <p:cNvSpPr txBox="1">
            <a:spLocks noChangeArrowheads="1"/>
          </p:cNvSpPr>
          <p:nvPr/>
        </p:nvSpPr>
        <p:spPr bwMode="auto">
          <a:xfrm>
            <a:off x="1703388" y="3898900"/>
            <a:ext cx="166370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900" b="1">
                <a:latin typeface="Arial" pitchFamily="-102" charset="0"/>
              </a:rPr>
              <a:t>Tuberal nuclei</a:t>
            </a:r>
          </a:p>
        </p:txBody>
      </p:sp>
      <p:sp>
        <p:nvSpPr>
          <p:cNvPr id="363560" name="Text Box 40"/>
          <p:cNvSpPr txBox="1">
            <a:spLocks noChangeArrowheads="1"/>
          </p:cNvSpPr>
          <p:nvPr/>
        </p:nvSpPr>
        <p:spPr bwMode="auto">
          <a:xfrm>
            <a:off x="1833563" y="4311650"/>
            <a:ext cx="1498600" cy="238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900" b="1">
                <a:latin typeface="Arial" pitchFamily="-102" charset="0"/>
              </a:rPr>
              <a:t>Optic chiasm</a:t>
            </a:r>
          </a:p>
        </p:txBody>
      </p:sp>
      <p:sp>
        <p:nvSpPr>
          <p:cNvPr id="363561" name="Text Box 41"/>
          <p:cNvSpPr txBox="1">
            <a:spLocks noChangeArrowheads="1"/>
          </p:cNvSpPr>
          <p:nvPr/>
        </p:nvSpPr>
        <p:spPr bwMode="auto">
          <a:xfrm>
            <a:off x="1817688" y="4721225"/>
            <a:ext cx="1536700" cy="288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900" b="1">
                <a:latin typeface="Arial" pitchFamily="-102" charset="0"/>
              </a:rPr>
              <a:t>Infundibulum</a:t>
            </a:r>
          </a:p>
        </p:txBody>
      </p:sp>
      <p:sp>
        <p:nvSpPr>
          <p:cNvPr id="363562" name="Text Box 42"/>
          <p:cNvSpPr txBox="1">
            <a:spLocks noChangeArrowheads="1"/>
          </p:cNvSpPr>
          <p:nvPr/>
        </p:nvSpPr>
        <p:spPr bwMode="auto">
          <a:xfrm>
            <a:off x="1008063" y="977900"/>
            <a:ext cx="23368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900" b="1">
                <a:latin typeface="Arial" pitchFamily="-102" charset="0"/>
              </a:rPr>
              <a:t>Paraventricular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900" b="1">
                <a:latin typeface="Arial" pitchFamily="-102" charset="0"/>
              </a:rPr>
              <a:t>nucleus</a:t>
            </a:r>
          </a:p>
        </p:txBody>
      </p:sp>
      <p:sp>
        <p:nvSpPr>
          <p:cNvPr id="363563" name="Text Box 43"/>
          <p:cNvSpPr txBox="1">
            <a:spLocks noChangeArrowheads="1"/>
          </p:cNvSpPr>
          <p:nvPr/>
        </p:nvSpPr>
        <p:spPr bwMode="auto">
          <a:xfrm>
            <a:off x="1014413" y="2238375"/>
            <a:ext cx="2336800" cy="504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900" b="1">
                <a:latin typeface="Arial" pitchFamily="-102" charset="0"/>
              </a:rPr>
              <a:t>Autonomic centers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900" b="1">
                <a:latin typeface="Arial" pitchFamily="-102" charset="0"/>
              </a:rPr>
              <a:t>(parasympathetic)</a:t>
            </a:r>
          </a:p>
        </p:txBody>
      </p:sp>
      <p:sp>
        <p:nvSpPr>
          <p:cNvPr id="363564" name="Text Box 44"/>
          <p:cNvSpPr txBox="1">
            <a:spLocks noChangeArrowheads="1"/>
          </p:cNvSpPr>
          <p:nvPr/>
        </p:nvSpPr>
        <p:spPr bwMode="auto">
          <a:xfrm>
            <a:off x="1008063" y="2851150"/>
            <a:ext cx="23368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900" b="1">
                <a:latin typeface="Arial" pitchFamily="-102" charset="0"/>
              </a:rPr>
              <a:t>Suprachiasmatic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900" b="1">
                <a:latin typeface="Arial" pitchFamily="-102" charset="0"/>
              </a:rPr>
              <a:t>nucleus</a:t>
            </a:r>
          </a:p>
        </p:txBody>
      </p:sp>
      <p:sp>
        <p:nvSpPr>
          <p:cNvPr id="363565" name="Line 45"/>
          <p:cNvSpPr>
            <a:spLocks noChangeShapeType="1"/>
          </p:cNvSpPr>
          <p:nvPr/>
        </p:nvSpPr>
        <p:spPr bwMode="auto">
          <a:xfrm>
            <a:off x="3422650" y="469900"/>
            <a:ext cx="10985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3566" name="Line 46"/>
          <p:cNvSpPr>
            <a:spLocks noChangeShapeType="1"/>
          </p:cNvSpPr>
          <p:nvPr/>
        </p:nvSpPr>
        <p:spPr bwMode="auto">
          <a:xfrm>
            <a:off x="3429000" y="1139825"/>
            <a:ext cx="75882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3567" name="Line 47"/>
          <p:cNvSpPr>
            <a:spLocks noChangeShapeType="1"/>
          </p:cNvSpPr>
          <p:nvPr/>
        </p:nvSpPr>
        <p:spPr bwMode="auto">
          <a:xfrm flipV="1">
            <a:off x="3419475" y="1841500"/>
            <a:ext cx="571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3568" name="Line 48"/>
          <p:cNvSpPr>
            <a:spLocks noChangeShapeType="1"/>
          </p:cNvSpPr>
          <p:nvPr/>
        </p:nvSpPr>
        <p:spPr bwMode="auto">
          <a:xfrm>
            <a:off x="3409950" y="2393950"/>
            <a:ext cx="165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3569" name="Line 49"/>
          <p:cNvSpPr>
            <a:spLocks noChangeShapeType="1"/>
          </p:cNvSpPr>
          <p:nvPr/>
        </p:nvSpPr>
        <p:spPr bwMode="auto">
          <a:xfrm>
            <a:off x="3429000" y="2990850"/>
            <a:ext cx="1892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3570" name="Line 50"/>
          <p:cNvSpPr>
            <a:spLocks noChangeShapeType="1"/>
          </p:cNvSpPr>
          <p:nvPr/>
        </p:nvSpPr>
        <p:spPr bwMode="auto">
          <a:xfrm flipH="1" flipV="1">
            <a:off x="3987800" y="1838325"/>
            <a:ext cx="469900" cy="425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3571" name="Line 51"/>
          <p:cNvSpPr>
            <a:spLocks noChangeShapeType="1"/>
          </p:cNvSpPr>
          <p:nvPr/>
        </p:nvSpPr>
        <p:spPr bwMode="auto">
          <a:xfrm flipH="1" flipV="1">
            <a:off x="4184650" y="1139825"/>
            <a:ext cx="895350" cy="679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3572" name="Line 52"/>
          <p:cNvSpPr>
            <a:spLocks noChangeShapeType="1"/>
          </p:cNvSpPr>
          <p:nvPr/>
        </p:nvSpPr>
        <p:spPr bwMode="auto">
          <a:xfrm flipH="1" flipV="1">
            <a:off x="4521200" y="466725"/>
            <a:ext cx="2095500" cy="1647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3573" name="Line 53"/>
          <p:cNvSpPr>
            <a:spLocks noChangeShapeType="1"/>
          </p:cNvSpPr>
          <p:nvPr/>
        </p:nvSpPr>
        <p:spPr bwMode="auto">
          <a:xfrm>
            <a:off x="3419475" y="3546475"/>
            <a:ext cx="520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3574" name="Line 54"/>
          <p:cNvSpPr>
            <a:spLocks noChangeShapeType="1"/>
          </p:cNvSpPr>
          <p:nvPr/>
        </p:nvSpPr>
        <p:spPr bwMode="auto">
          <a:xfrm>
            <a:off x="3416300" y="4054475"/>
            <a:ext cx="56515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3575" name="Line 55"/>
          <p:cNvSpPr>
            <a:spLocks noChangeShapeType="1"/>
          </p:cNvSpPr>
          <p:nvPr/>
        </p:nvSpPr>
        <p:spPr bwMode="auto">
          <a:xfrm>
            <a:off x="3416300" y="4445000"/>
            <a:ext cx="50800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3576" name="Line 56"/>
          <p:cNvSpPr>
            <a:spLocks noChangeShapeType="1"/>
          </p:cNvSpPr>
          <p:nvPr/>
        </p:nvSpPr>
        <p:spPr bwMode="auto">
          <a:xfrm flipV="1">
            <a:off x="3409950" y="4873625"/>
            <a:ext cx="546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3577" name="Line 57"/>
          <p:cNvSpPr>
            <a:spLocks noChangeShapeType="1"/>
          </p:cNvSpPr>
          <p:nvPr/>
        </p:nvSpPr>
        <p:spPr bwMode="auto">
          <a:xfrm>
            <a:off x="3422650" y="5419725"/>
            <a:ext cx="114935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3578" name="Line 58"/>
          <p:cNvSpPr>
            <a:spLocks noChangeShapeType="1"/>
          </p:cNvSpPr>
          <p:nvPr/>
        </p:nvSpPr>
        <p:spPr bwMode="auto">
          <a:xfrm flipH="1">
            <a:off x="3937000" y="3162300"/>
            <a:ext cx="482600" cy="387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3579" name="Line 59"/>
          <p:cNvSpPr>
            <a:spLocks noChangeShapeType="1"/>
          </p:cNvSpPr>
          <p:nvPr/>
        </p:nvSpPr>
        <p:spPr bwMode="auto">
          <a:xfrm flipH="1">
            <a:off x="3975100" y="3003550"/>
            <a:ext cx="1828800" cy="1054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3580" name="Line 60"/>
          <p:cNvSpPr>
            <a:spLocks noChangeShapeType="1"/>
          </p:cNvSpPr>
          <p:nvPr/>
        </p:nvSpPr>
        <p:spPr bwMode="auto">
          <a:xfrm flipH="1">
            <a:off x="3921125" y="3883025"/>
            <a:ext cx="755650" cy="571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3581" name="Line 61"/>
          <p:cNvSpPr>
            <a:spLocks noChangeShapeType="1"/>
          </p:cNvSpPr>
          <p:nvPr/>
        </p:nvSpPr>
        <p:spPr bwMode="auto">
          <a:xfrm flipH="1">
            <a:off x="3946525" y="4305300"/>
            <a:ext cx="958850" cy="571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3582" name="Line 62"/>
          <p:cNvSpPr>
            <a:spLocks noChangeShapeType="1"/>
          </p:cNvSpPr>
          <p:nvPr/>
        </p:nvSpPr>
        <p:spPr bwMode="auto">
          <a:xfrm>
            <a:off x="3416300" y="5784850"/>
            <a:ext cx="1708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3583" name="Line 63"/>
          <p:cNvSpPr>
            <a:spLocks noChangeShapeType="1"/>
          </p:cNvSpPr>
          <p:nvPr/>
        </p:nvSpPr>
        <p:spPr bwMode="auto">
          <a:xfrm flipV="1">
            <a:off x="5530850" y="5270500"/>
            <a:ext cx="482600" cy="323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3584" name="Line 64"/>
          <p:cNvSpPr>
            <a:spLocks noChangeShapeType="1"/>
          </p:cNvSpPr>
          <p:nvPr/>
        </p:nvSpPr>
        <p:spPr bwMode="auto">
          <a:xfrm>
            <a:off x="6216650" y="4044950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3585" name="Line 65"/>
          <p:cNvSpPr>
            <a:spLocks noChangeShapeType="1"/>
          </p:cNvSpPr>
          <p:nvPr/>
        </p:nvSpPr>
        <p:spPr bwMode="auto">
          <a:xfrm flipH="1">
            <a:off x="5772150" y="3940175"/>
            <a:ext cx="0" cy="114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3586" name="Line 66"/>
          <p:cNvSpPr>
            <a:spLocks noChangeShapeType="1"/>
          </p:cNvSpPr>
          <p:nvPr/>
        </p:nvSpPr>
        <p:spPr bwMode="auto">
          <a:xfrm flipH="1">
            <a:off x="6648450" y="3533775"/>
            <a:ext cx="6350" cy="520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3587" name="Line 67"/>
          <p:cNvSpPr>
            <a:spLocks noChangeShapeType="1"/>
          </p:cNvSpPr>
          <p:nvPr/>
        </p:nvSpPr>
        <p:spPr bwMode="auto">
          <a:xfrm>
            <a:off x="5765800" y="4051300"/>
            <a:ext cx="889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3588" name="Line 68"/>
          <p:cNvSpPr>
            <a:spLocks noChangeShapeType="1"/>
          </p:cNvSpPr>
          <p:nvPr/>
        </p:nvSpPr>
        <p:spPr bwMode="auto">
          <a:xfrm>
            <a:off x="7213600" y="3517900"/>
            <a:ext cx="6350" cy="615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3590" name="Arc 70"/>
          <p:cNvSpPr>
            <a:spLocks/>
          </p:cNvSpPr>
          <p:nvPr/>
        </p:nvSpPr>
        <p:spPr bwMode="auto">
          <a:xfrm rot="-296084">
            <a:off x="4900613" y="4151313"/>
            <a:ext cx="949325" cy="336550"/>
          </a:xfrm>
          <a:custGeom>
            <a:avLst/>
            <a:gdLst>
              <a:gd name="G0" fmla="+- 21600 0 0"/>
              <a:gd name="G1" fmla="+- 16593 0 0"/>
              <a:gd name="G2" fmla="+- 21600 0 0"/>
              <a:gd name="T0" fmla="*/ 38461 w 43200"/>
              <a:gd name="T1" fmla="*/ 3094 h 38193"/>
              <a:gd name="T2" fmla="*/ 7773 w 43200"/>
              <a:gd name="T3" fmla="*/ 0 h 38193"/>
              <a:gd name="T4" fmla="*/ 21600 w 43200"/>
              <a:gd name="T5" fmla="*/ 16593 h 38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38193" fill="none" extrusionOk="0">
                <a:moveTo>
                  <a:pt x="38461" y="3093"/>
                </a:moveTo>
                <a:cubicBezTo>
                  <a:pt x="41528" y="6924"/>
                  <a:pt x="43200" y="11685"/>
                  <a:pt x="43200" y="16593"/>
                </a:cubicBezTo>
                <a:cubicBezTo>
                  <a:pt x="43200" y="28522"/>
                  <a:pt x="33529" y="38193"/>
                  <a:pt x="21600" y="38193"/>
                </a:cubicBezTo>
                <a:cubicBezTo>
                  <a:pt x="9670" y="38193"/>
                  <a:pt x="0" y="28522"/>
                  <a:pt x="0" y="16593"/>
                </a:cubicBezTo>
                <a:cubicBezTo>
                  <a:pt x="0" y="10182"/>
                  <a:pt x="2847" y="4103"/>
                  <a:pt x="7772" y="-1"/>
                </a:cubicBezTo>
              </a:path>
              <a:path w="43200" h="38193" stroke="0" extrusionOk="0">
                <a:moveTo>
                  <a:pt x="38461" y="3093"/>
                </a:moveTo>
                <a:cubicBezTo>
                  <a:pt x="41528" y="6924"/>
                  <a:pt x="43200" y="11685"/>
                  <a:pt x="43200" y="16593"/>
                </a:cubicBezTo>
                <a:cubicBezTo>
                  <a:pt x="43200" y="28522"/>
                  <a:pt x="33529" y="38193"/>
                  <a:pt x="21600" y="38193"/>
                </a:cubicBezTo>
                <a:cubicBezTo>
                  <a:pt x="9670" y="38193"/>
                  <a:pt x="0" y="28522"/>
                  <a:pt x="0" y="16593"/>
                </a:cubicBezTo>
                <a:cubicBezTo>
                  <a:pt x="0" y="10182"/>
                  <a:pt x="2847" y="4103"/>
                  <a:pt x="7772" y="-1"/>
                </a:cubicBezTo>
                <a:lnTo>
                  <a:pt x="21600" y="16593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500">
                <a:ea typeface="ＭＳ Ｐゴシック" pitchFamily="-102" charset="-128"/>
                <a:cs typeface="ＭＳ Ｐゴシック" pitchFamily="-102" charset="-128"/>
              </a:rPr>
              <a:t> </a:t>
            </a:r>
          </a:p>
        </p:txBody>
      </p:sp>
      <p:sp>
        <p:nvSpPr>
          <p:cNvPr id="363591" name="Line 71"/>
          <p:cNvSpPr>
            <a:spLocks noChangeShapeType="1"/>
          </p:cNvSpPr>
          <p:nvPr/>
        </p:nvSpPr>
        <p:spPr bwMode="auto">
          <a:xfrm>
            <a:off x="1431925" y="5207000"/>
            <a:ext cx="133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3592" name="Line 72"/>
          <p:cNvSpPr>
            <a:spLocks noChangeShapeType="1"/>
          </p:cNvSpPr>
          <p:nvPr/>
        </p:nvSpPr>
        <p:spPr bwMode="auto">
          <a:xfrm>
            <a:off x="1428750" y="5946775"/>
            <a:ext cx="139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3593" name="Line 73"/>
          <p:cNvSpPr>
            <a:spLocks noChangeShapeType="1"/>
          </p:cNvSpPr>
          <p:nvPr/>
        </p:nvSpPr>
        <p:spPr bwMode="auto">
          <a:xfrm>
            <a:off x="1333500" y="5584825"/>
            <a:ext cx="10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3594" name="Line 74"/>
          <p:cNvSpPr>
            <a:spLocks noChangeShapeType="1"/>
          </p:cNvSpPr>
          <p:nvPr/>
        </p:nvSpPr>
        <p:spPr bwMode="auto">
          <a:xfrm>
            <a:off x="1431925" y="5200650"/>
            <a:ext cx="3175" cy="752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Embrological</a:t>
            </a:r>
            <a:r>
              <a:rPr lang="en-US" dirty="0" smtClean="0"/>
              <a:t>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Telencephelon</a:t>
            </a:r>
            <a:endParaRPr lang="en-US" dirty="0" smtClean="0"/>
          </a:p>
          <a:p>
            <a:pPr lvl="1"/>
            <a:r>
              <a:rPr lang="en-US" dirty="0" smtClean="0"/>
              <a:t>Cerebrum and lateral ventricles</a:t>
            </a:r>
          </a:p>
          <a:p>
            <a:r>
              <a:rPr lang="en-US" dirty="0" smtClean="0"/>
              <a:t>Diencephalon</a:t>
            </a:r>
          </a:p>
          <a:p>
            <a:pPr lvl="1"/>
            <a:r>
              <a:rPr lang="en-US" dirty="0" smtClean="0"/>
              <a:t>Thalamus, </a:t>
            </a:r>
            <a:r>
              <a:rPr lang="en-US" dirty="0" err="1" smtClean="0"/>
              <a:t>Hyopthalamus</a:t>
            </a:r>
            <a:r>
              <a:rPr lang="en-US" dirty="0" smtClean="0"/>
              <a:t>, third ventricles</a:t>
            </a:r>
          </a:p>
          <a:p>
            <a:r>
              <a:rPr lang="en-US" dirty="0" err="1" smtClean="0"/>
              <a:t>Mesencephalon</a:t>
            </a:r>
            <a:endParaRPr lang="en-US" dirty="0" smtClean="0"/>
          </a:p>
          <a:p>
            <a:pPr lvl="1"/>
            <a:r>
              <a:rPr lang="en-US" dirty="0" smtClean="0"/>
              <a:t>Midbrain and cerebral aqueduct</a:t>
            </a:r>
          </a:p>
          <a:p>
            <a:r>
              <a:rPr lang="en-US" dirty="0" err="1" smtClean="0"/>
              <a:t>Metencephalon</a:t>
            </a:r>
            <a:endParaRPr lang="en-US" dirty="0" smtClean="0"/>
          </a:p>
          <a:p>
            <a:pPr lvl="1"/>
            <a:r>
              <a:rPr lang="en-US" dirty="0" smtClean="0"/>
              <a:t>Cerebellum, </a:t>
            </a:r>
            <a:r>
              <a:rPr lang="en-US" dirty="0" err="1" smtClean="0"/>
              <a:t>pons</a:t>
            </a:r>
            <a:r>
              <a:rPr lang="en-US" dirty="0" smtClean="0"/>
              <a:t>, fourth ventricle</a:t>
            </a:r>
          </a:p>
          <a:p>
            <a:r>
              <a:rPr lang="en-US" dirty="0" err="1" smtClean="0"/>
              <a:t>Myelencephalon</a:t>
            </a:r>
            <a:endParaRPr lang="en-US" dirty="0" smtClean="0"/>
          </a:p>
          <a:p>
            <a:pPr lvl="1"/>
            <a:r>
              <a:rPr lang="en-US" dirty="0" smtClean="0"/>
              <a:t>Medulla Oblongata and fourth ventricle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Telencephelon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Basal Nuclei</a:t>
            </a:r>
          </a:p>
          <a:p>
            <a:pPr lvl="1"/>
            <a:r>
              <a:rPr lang="en-US" dirty="0" smtClean="0"/>
              <a:t>Coordination of movement patterns</a:t>
            </a:r>
          </a:p>
          <a:p>
            <a:r>
              <a:rPr lang="en-US" dirty="0" smtClean="0"/>
              <a:t>Limbic System</a:t>
            </a:r>
          </a:p>
          <a:p>
            <a:pPr lvl="1"/>
            <a:r>
              <a:rPr lang="en-US" dirty="0" smtClean="0"/>
              <a:t>Emotions and memory</a:t>
            </a:r>
          </a:p>
          <a:p>
            <a:r>
              <a:rPr lang="en-US" dirty="0" smtClean="0"/>
              <a:t>Cerebrum</a:t>
            </a:r>
          </a:p>
          <a:p>
            <a:pPr lvl="1"/>
            <a:r>
              <a:rPr lang="en-US" dirty="0" smtClean="0"/>
              <a:t>Higher order processing, consciousness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Basal Nuclei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Caudate nucleus and </a:t>
            </a:r>
            <a:r>
              <a:rPr lang="en-US" dirty="0" err="1" smtClean="0"/>
              <a:t>putamen</a:t>
            </a:r>
            <a:endParaRPr lang="en-US" dirty="0" smtClean="0"/>
          </a:p>
          <a:p>
            <a:pPr lvl="1"/>
            <a:r>
              <a:rPr lang="en-US" dirty="0" smtClean="0"/>
              <a:t>Maintain walking rhythm</a:t>
            </a:r>
          </a:p>
          <a:p>
            <a:r>
              <a:rPr lang="en-US" dirty="0" err="1" smtClean="0"/>
              <a:t>Claustrum</a:t>
            </a:r>
            <a:r>
              <a:rPr lang="en-US" dirty="0" smtClean="0"/>
              <a:t> and </a:t>
            </a:r>
            <a:r>
              <a:rPr lang="en-US" dirty="0" err="1" smtClean="0"/>
              <a:t>amygdaloid</a:t>
            </a:r>
            <a:r>
              <a:rPr lang="en-US" dirty="0" smtClean="0"/>
              <a:t> body</a:t>
            </a:r>
          </a:p>
          <a:p>
            <a:pPr lvl="1"/>
            <a:r>
              <a:rPr lang="en-US" dirty="0" smtClean="0"/>
              <a:t>Visual processing</a:t>
            </a:r>
          </a:p>
          <a:p>
            <a:pPr lvl="2"/>
            <a:r>
              <a:rPr lang="en-US" dirty="0" smtClean="0"/>
              <a:t>Specific patterns and features</a:t>
            </a:r>
          </a:p>
          <a:p>
            <a:r>
              <a:rPr lang="en-US" dirty="0" err="1" smtClean="0"/>
              <a:t>Globus</a:t>
            </a:r>
            <a:r>
              <a:rPr lang="en-US" dirty="0" smtClean="0"/>
              <a:t> </a:t>
            </a:r>
            <a:r>
              <a:rPr lang="en-US" dirty="0" err="1" smtClean="0"/>
              <a:t>pallidus</a:t>
            </a:r>
            <a:endParaRPr lang="en-US" dirty="0" smtClean="0"/>
          </a:p>
          <a:p>
            <a:pPr lvl="1"/>
            <a:r>
              <a:rPr lang="en-US" dirty="0" smtClean="0"/>
              <a:t>Controls </a:t>
            </a:r>
            <a:r>
              <a:rPr lang="en-US" dirty="0" err="1" smtClean="0"/>
              <a:t>appendicular</a:t>
            </a:r>
            <a:r>
              <a:rPr lang="en-US" dirty="0" smtClean="0"/>
              <a:t> muscles in preparation for specific movement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267" name="Picture 59" descr="15_11Figureab-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63" y="530225"/>
            <a:ext cx="8548687" cy="5797550"/>
          </a:xfrm>
          <a:prstGeom prst="rect">
            <a:avLst/>
          </a:prstGeom>
          <a:noFill/>
        </p:spPr>
      </p:pic>
      <p:sp>
        <p:nvSpPr>
          <p:cNvPr id="350211" name="Rectangle 3"/>
          <p:cNvSpPr>
            <a:spLocks noChangeArrowheads="1"/>
          </p:cNvSpPr>
          <p:nvPr>
            <p:ph type="ctrTitle"/>
          </p:nvPr>
        </p:nvSpPr>
        <p:spPr bwMode="auto">
          <a:xfrm>
            <a:off x="152400" y="0"/>
            <a:ext cx="1981200" cy="304800"/>
          </a:xfrm>
          <a:noFill/>
          <a:ln w="3175"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</a:pPr>
            <a:r>
              <a:rPr lang="en-US" sz="1200">
                <a:latin typeface="Arial" pitchFamily="-102" charset="0"/>
              </a:rPr>
              <a:t>LE 15-11ab</a:t>
            </a:r>
          </a:p>
        </p:txBody>
      </p:sp>
      <p:sp>
        <p:nvSpPr>
          <p:cNvPr id="350212" name="Text Box 4"/>
          <p:cNvSpPr txBox="1">
            <a:spLocks noChangeArrowheads="1"/>
          </p:cNvSpPr>
          <p:nvPr/>
        </p:nvSpPr>
        <p:spPr bwMode="auto">
          <a:xfrm>
            <a:off x="4967288" y="5514975"/>
            <a:ext cx="248285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Horizontal section, dissected</a:t>
            </a:r>
          </a:p>
        </p:txBody>
      </p:sp>
      <p:sp>
        <p:nvSpPr>
          <p:cNvPr id="350224" name="Text Box 16"/>
          <p:cNvSpPr txBox="1">
            <a:spLocks noChangeArrowheads="1"/>
          </p:cNvSpPr>
          <p:nvPr/>
        </p:nvSpPr>
        <p:spPr bwMode="auto">
          <a:xfrm>
            <a:off x="3157538" y="5495925"/>
            <a:ext cx="93345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Thalamus</a:t>
            </a:r>
          </a:p>
        </p:txBody>
      </p:sp>
      <p:sp>
        <p:nvSpPr>
          <p:cNvPr id="350225" name="Text Box 17"/>
          <p:cNvSpPr txBox="1">
            <a:spLocks noChangeArrowheads="1"/>
          </p:cNvSpPr>
          <p:nvPr/>
        </p:nvSpPr>
        <p:spPr bwMode="auto">
          <a:xfrm>
            <a:off x="7875588" y="3762375"/>
            <a:ext cx="56515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 i="1">
                <a:latin typeface="Arial" pitchFamily="-102" charset="0"/>
              </a:rPr>
              <a:t>Fornix</a:t>
            </a:r>
          </a:p>
        </p:txBody>
      </p:sp>
      <p:sp>
        <p:nvSpPr>
          <p:cNvPr id="350226" name="Text Box 18"/>
          <p:cNvSpPr txBox="1">
            <a:spLocks noChangeArrowheads="1"/>
          </p:cNvSpPr>
          <p:nvPr/>
        </p:nvSpPr>
        <p:spPr bwMode="auto">
          <a:xfrm>
            <a:off x="7364413" y="701675"/>
            <a:ext cx="150495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 i="1">
                <a:latin typeface="Arial" pitchFamily="-102" charset="0"/>
              </a:rPr>
              <a:t>Corpus callosum</a:t>
            </a:r>
          </a:p>
        </p:txBody>
      </p:sp>
      <p:sp>
        <p:nvSpPr>
          <p:cNvPr id="350227" name="Text Box 19"/>
          <p:cNvSpPr txBox="1">
            <a:spLocks noChangeArrowheads="1"/>
          </p:cNvSpPr>
          <p:nvPr/>
        </p:nvSpPr>
        <p:spPr bwMode="auto">
          <a:xfrm>
            <a:off x="1462088" y="1793875"/>
            <a:ext cx="216535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Head of caudate nucleus</a:t>
            </a:r>
          </a:p>
        </p:txBody>
      </p:sp>
      <p:sp>
        <p:nvSpPr>
          <p:cNvPr id="350228" name="Text Box 20"/>
          <p:cNvSpPr txBox="1">
            <a:spLocks noChangeArrowheads="1"/>
          </p:cNvSpPr>
          <p:nvPr/>
        </p:nvSpPr>
        <p:spPr bwMode="auto">
          <a:xfrm>
            <a:off x="2732088" y="2682875"/>
            <a:ext cx="8572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 i="1">
                <a:latin typeface="Arial" pitchFamily="-102" charset="0"/>
              </a:rPr>
              <a:t>Thalamus</a:t>
            </a:r>
          </a:p>
        </p:txBody>
      </p:sp>
      <p:sp>
        <p:nvSpPr>
          <p:cNvPr id="350229" name="Text Box 21"/>
          <p:cNvSpPr txBox="1">
            <a:spLocks noChangeArrowheads="1"/>
          </p:cNvSpPr>
          <p:nvPr/>
        </p:nvSpPr>
        <p:spPr bwMode="auto">
          <a:xfrm>
            <a:off x="2805113" y="2422525"/>
            <a:ext cx="7810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Putamen</a:t>
            </a:r>
          </a:p>
        </p:txBody>
      </p:sp>
      <p:sp>
        <p:nvSpPr>
          <p:cNvPr id="350230" name="Text Box 22"/>
          <p:cNvSpPr txBox="1">
            <a:spLocks noChangeArrowheads="1"/>
          </p:cNvSpPr>
          <p:nvPr/>
        </p:nvSpPr>
        <p:spPr bwMode="auto">
          <a:xfrm>
            <a:off x="2208213" y="2124075"/>
            <a:ext cx="136842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 i="1">
                <a:latin typeface="Arial" pitchFamily="-102" charset="0"/>
              </a:rPr>
              <a:t>Internal capsule</a:t>
            </a:r>
          </a:p>
        </p:txBody>
      </p:sp>
      <p:sp>
        <p:nvSpPr>
          <p:cNvPr id="350231" name="Text Box 23"/>
          <p:cNvSpPr txBox="1">
            <a:spLocks noChangeArrowheads="1"/>
          </p:cNvSpPr>
          <p:nvPr/>
        </p:nvSpPr>
        <p:spPr bwMode="auto">
          <a:xfrm>
            <a:off x="2268538" y="2955925"/>
            <a:ext cx="13398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 i="1">
                <a:latin typeface="Arial" pitchFamily="-102" charset="0"/>
              </a:rPr>
              <a:t>Choroid plexus</a:t>
            </a:r>
          </a:p>
        </p:txBody>
      </p:sp>
      <p:sp>
        <p:nvSpPr>
          <p:cNvPr id="350232" name="Text Box 24"/>
          <p:cNvSpPr txBox="1">
            <a:spLocks noChangeArrowheads="1"/>
          </p:cNvSpPr>
          <p:nvPr/>
        </p:nvSpPr>
        <p:spPr bwMode="auto">
          <a:xfrm>
            <a:off x="2503488" y="3152775"/>
            <a:ext cx="10604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 i="1">
                <a:latin typeface="Arial" pitchFamily="-102" charset="0"/>
              </a:rPr>
              <a:t>Pineal gland</a:t>
            </a:r>
          </a:p>
        </p:txBody>
      </p:sp>
      <p:sp>
        <p:nvSpPr>
          <p:cNvPr id="350233" name="Text Box 25"/>
          <p:cNvSpPr txBox="1">
            <a:spLocks noChangeArrowheads="1"/>
          </p:cNvSpPr>
          <p:nvPr/>
        </p:nvSpPr>
        <p:spPr bwMode="auto">
          <a:xfrm>
            <a:off x="538163" y="3248025"/>
            <a:ext cx="7302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Head of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caudate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nucleus</a:t>
            </a:r>
          </a:p>
        </p:txBody>
      </p:sp>
      <p:sp>
        <p:nvSpPr>
          <p:cNvPr id="350234" name="Text Box 26"/>
          <p:cNvSpPr txBox="1">
            <a:spLocks noChangeArrowheads="1"/>
          </p:cNvSpPr>
          <p:nvPr/>
        </p:nvSpPr>
        <p:spPr bwMode="auto">
          <a:xfrm>
            <a:off x="1017588" y="5946775"/>
            <a:ext cx="100965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Lateral view</a:t>
            </a:r>
          </a:p>
        </p:txBody>
      </p:sp>
      <p:sp>
        <p:nvSpPr>
          <p:cNvPr id="350235" name="Text Box 27"/>
          <p:cNvSpPr txBox="1">
            <a:spLocks noChangeArrowheads="1"/>
          </p:cNvSpPr>
          <p:nvPr/>
        </p:nvSpPr>
        <p:spPr bwMode="auto">
          <a:xfrm>
            <a:off x="3154363" y="4762500"/>
            <a:ext cx="7302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Tail of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caudate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nucleus</a:t>
            </a:r>
          </a:p>
        </p:txBody>
      </p:sp>
      <p:sp>
        <p:nvSpPr>
          <p:cNvPr id="350236" name="Text Box 28"/>
          <p:cNvSpPr txBox="1">
            <a:spLocks noChangeArrowheads="1"/>
          </p:cNvSpPr>
          <p:nvPr/>
        </p:nvSpPr>
        <p:spPr bwMode="auto">
          <a:xfrm>
            <a:off x="7875588" y="2994025"/>
            <a:ext cx="806450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 i="1">
                <a:latin typeface="Arial" pitchFamily="-102" charset="0"/>
              </a:rPr>
              <a:t>Third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 i="1">
                <a:latin typeface="Arial" pitchFamily="-102" charset="0"/>
              </a:rPr>
              <a:t>ventricle</a:t>
            </a:r>
          </a:p>
        </p:txBody>
      </p:sp>
      <p:sp>
        <p:nvSpPr>
          <p:cNvPr id="350237" name="Text Box 29"/>
          <p:cNvSpPr txBox="1">
            <a:spLocks noChangeArrowheads="1"/>
          </p:cNvSpPr>
          <p:nvPr/>
        </p:nvSpPr>
        <p:spPr bwMode="auto">
          <a:xfrm>
            <a:off x="7783513" y="1654175"/>
            <a:ext cx="10604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 i="1">
                <a:latin typeface="Arial" pitchFamily="-102" charset="0"/>
              </a:rPr>
              <a:t>Septum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 i="1">
                <a:latin typeface="Arial" pitchFamily="-102" charset="0"/>
              </a:rPr>
              <a:t>pellucidum</a:t>
            </a:r>
          </a:p>
        </p:txBody>
      </p:sp>
      <p:sp>
        <p:nvSpPr>
          <p:cNvPr id="350238" name="Text Box 30"/>
          <p:cNvSpPr txBox="1">
            <a:spLocks noChangeArrowheads="1"/>
          </p:cNvSpPr>
          <p:nvPr/>
        </p:nvSpPr>
        <p:spPr bwMode="auto">
          <a:xfrm>
            <a:off x="369888" y="5486400"/>
            <a:ext cx="971550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Amygdaloid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body</a:t>
            </a:r>
          </a:p>
        </p:txBody>
      </p:sp>
      <p:sp>
        <p:nvSpPr>
          <p:cNvPr id="350239" name="Text Box 31"/>
          <p:cNvSpPr txBox="1">
            <a:spLocks noChangeArrowheads="1"/>
          </p:cNvSpPr>
          <p:nvPr/>
        </p:nvSpPr>
        <p:spPr bwMode="auto">
          <a:xfrm>
            <a:off x="2027238" y="3416300"/>
            <a:ext cx="86995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Lentiform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nucleus</a:t>
            </a:r>
          </a:p>
        </p:txBody>
      </p:sp>
      <p:sp>
        <p:nvSpPr>
          <p:cNvPr id="350240" name="Text Box 32"/>
          <p:cNvSpPr txBox="1">
            <a:spLocks noChangeArrowheads="1"/>
          </p:cNvSpPr>
          <p:nvPr/>
        </p:nvSpPr>
        <p:spPr bwMode="auto">
          <a:xfrm>
            <a:off x="7485063" y="4438650"/>
            <a:ext cx="136525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 i="1">
                <a:latin typeface="Arial" pitchFamily="-102" charset="0"/>
              </a:rPr>
              <a:t>Lateral ventricle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 i="1">
                <a:latin typeface="Arial" pitchFamily="-102" charset="0"/>
              </a:rPr>
              <a:t>(posterior horn)</a:t>
            </a:r>
          </a:p>
        </p:txBody>
      </p:sp>
      <p:sp>
        <p:nvSpPr>
          <p:cNvPr id="350241" name="Text Box 33"/>
          <p:cNvSpPr txBox="1">
            <a:spLocks noChangeArrowheads="1"/>
          </p:cNvSpPr>
          <p:nvPr/>
        </p:nvSpPr>
        <p:spPr bwMode="auto">
          <a:xfrm>
            <a:off x="7443788" y="1149350"/>
            <a:ext cx="136525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 i="1">
                <a:latin typeface="Arial" pitchFamily="-102" charset="0"/>
              </a:rPr>
              <a:t>Lateral ventricle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 i="1">
                <a:latin typeface="Arial" pitchFamily="-102" charset="0"/>
              </a:rPr>
              <a:t>(anterior horn)</a:t>
            </a:r>
          </a:p>
        </p:txBody>
      </p:sp>
      <p:sp>
        <p:nvSpPr>
          <p:cNvPr id="350242" name="Text Box 34"/>
          <p:cNvSpPr txBox="1">
            <a:spLocks noChangeArrowheads="1"/>
          </p:cNvSpPr>
          <p:nvPr/>
        </p:nvSpPr>
        <p:spPr bwMode="auto">
          <a:xfrm>
            <a:off x="7877175" y="2416175"/>
            <a:ext cx="111125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 i="1">
                <a:latin typeface="Arial" pitchFamily="-102" charset="0"/>
              </a:rPr>
              <a:t>Fornix (cut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 i="1">
                <a:latin typeface="Arial" pitchFamily="-102" charset="0"/>
              </a:rPr>
              <a:t>edge)</a:t>
            </a:r>
          </a:p>
        </p:txBody>
      </p:sp>
      <p:sp>
        <p:nvSpPr>
          <p:cNvPr id="350243" name="Line 35"/>
          <p:cNvSpPr>
            <a:spLocks noChangeShapeType="1"/>
          </p:cNvSpPr>
          <p:nvPr/>
        </p:nvSpPr>
        <p:spPr bwMode="auto">
          <a:xfrm flipV="1">
            <a:off x="5670550" y="793750"/>
            <a:ext cx="1035050" cy="12033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0244" name="Line 36"/>
          <p:cNvSpPr>
            <a:spLocks noChangeShapeType="1"/>
          </p:cNvSpPr>
          <p:nvPr/>
        </p:nvSpPr>
        <p:spPr bwMode="auto">
          <a:xfrm>
            <a:off x="6702425" y="793750"/>
            <a:ext cx="61277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0245" name="Line 37"/>
          <p:cNvSpPr>
            <a:spLocks noChangeShapeType="1"/>
          </p:cNvSpPr>
          <p:nvPr/>
        </p:nvSpPr>
        <p:spPr bwMode="auto">
          <a:xfrm flipV="1">
            <a:off x="5822950" y="1238250"/>
            <a:ext cx="879475" cy="879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0246" name="Line 38"/>
          <p:cNvSpPr>
            <a:spLocks noChangeShapeType="1"/>
          </p:cNvSpPr>
          <p:nvPr/>
        </p:nvSpPr>
        <p:spPr bwMode="auto">
          <a:xfrm>
            <a:off x="6699250" y="1238250"/>
            <a:ext cx="69532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0247" name="Line 39"/>
          <p:cNvSpPr>
            <a:spLocks noChangeShapeType="1"/>
          </p:cNvSpPr>
          <p:nvPr/>
        </p:nvSpPr>
        <p:spPr bwMode="auto">
          <a:xfrm flipV="1">
            <a:off x="5721350" y="1771650"/>
            <a:ext cx="2009775" cy="4413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0248" name="Line 40"/>
          <p:cNvSpPr>
            <a:spLocks noChangeShapeType="1"/>
          </p:cNvSpPr>
          <p:nvPr/>
        </p:nvSpPr>
        <p:spPr bwMode="auto">
          <a:xfrm>
            <a:off x="5667375" y="2514600"/>
            <a:ext cx="21621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0249" name="Line 41"/>
          <p:cNvSpPr>
            <a:spLocks noChangeShapeType="1"/>
          </p:cNvSpPr>
          <p:nvPr/>
        </p:nvSpPr>
        <p:spPr bwMode="auto">
          <a:xfrm>
            <a:off x="5721350" y="3082925"/>
            <a:ext cx="21082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0250" name="Line 42"/>
          <p:cNvSpPr>
            <a:spLocks noChangeShapeType="1"/>
          </p:cNvSpPr>
          <p:nvPr/>
        </p:nvSpPr>
        <p:spPr bwMode="auto">
          <a:xfrm>
            <a:off x="6210300" y="3451225"/>
            <a:ext cx="1622425" cy="377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0251" name="Line 43"/>
          <p:cNvSpPr>
            <a:spLocks noChangeShapeType="1"/>
          </p:cNvSpPr>
          <p:nvPr/>
        </p:nvSpPr>
        <p:spPr bwMode="auto">
          <a:xfrm>
            <a:off x="6619875" y="3848100"/>
            <a:ext cx="819150" cy="650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0252" name="Line 44"/>
          <p:cNvSpPr>
            <a:spLocks noChangeShapeType="1"/>
          </p:cNvSpPr>
          <p:nvPr/>
        </p:nvSpPr>
        <p:spPr bwMode="auto">
          <a:xfrm>
            <a:off x="2251075" y="4873625"/>
            <a:ext cx="8636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0253" name="Line 45"/>
          <p:cNvSpPr>
            <a:spLocks noChangeShapeType="1"/>
          </p:cNvSpPr>
          <p:nvPr/>
        </p:nvSpPr>
        <p:spPr bwMode="auto">
          <a:xfrm>
            <a:off x="2076450" y="4841875"/>
            <a:ext cx="650875" cy="781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0254" name="Line 46"/>
          <p:cNvSpPr>
            <a:spLocks noChangeShapeType="1"/>
          </p:cNvSpPr>
          <p:nvPr/>
        </p:nvSpPr>
        <p:spPr bwMode="auto">
          <a:xfrm>
            <a:off x="2727325" y="5619750"/>
            <a:ext cx="387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0255" name="Line 47"/>
          <p:cNvSpPr>
            <a:spLocks noChangeShapeType="1"/>
          </p:cNvSpPr>
          <p:nvPr/>
        </p:nvSpPr>
        <p:spPr bwMode="auto">
          <a:xfrm flipH="1">
            <a:off x="854075" y="4943475"/>
            <a:ext cx="771525" cy="384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0256" name="Line 48"/>
          <p:cNvSpPr>
            <a:spLocks noChangeShapeType="1"/>
          </p:cNvSpPr>
          <p:nvPr/>
        </p:nvSpPr>
        <p:spPr bwMode="auto">
          <a:xfrm flipV="1">
            <a:off x="857250" y="53276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0257" name="Line 49"/>
          <p:cNvSpPr>
            <a:spLocks noChangeShapeType="1"/>
          </p:cNvSpPr>
          <p:nvPr/>
        </p:nvSpPr>
        <p:spPr bwMode="auto">
          <a:xfrm flipH="1" flipV="1">
            <a:off x="854075" y="3924300"/>
            <a:ext cx="593725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0258" name="Line 50"/>
          <p:cNvSpPr>
            <a:spLocks noChangeShapeType="1"/>
          </p:cNvSpPr>
          <p:nvPr/>
        </p:nvSpPr>
        <p:spPr bwMode="auto">
          <a:xfrm>
            <a:off x="857250" y="3816350"/>
            <a:ext cx="0" cy="111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0259" name="Line 51"/>
          <p:cNvSpPr>
            <a:spLocks noChangeShapeType="1"/>
          </p:cNvSpPr>
          <p:nvPr/>
        </p:nvSpPr>
        <p:spPr bwMode="auto">
          <a:xfrm flipV="1">
            <a:off x="1762125" y="3927475"/>
            <a:ext cx="717550" cy="6572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0260" name="Line 52"/>
          <p:cNvSpPr>
            <a:spLocks noChangeShapeType="1"/>
          </p:cNvSpPr>
          <p:nvPr/>
        </p:nvSpPr>
        <p:spPr bwMode="auto">
          <a:xfrm>
            <a:off x="2479675" y="3790950"/>
            <a:ext cx="0" cy="139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0261" name="Line 53"/>
          <p:cNvSpPr>
            <a:spLocks noChangeShapeType="1"/>
          </p:cNvSpPr>
          <p:nvPr/>
        </p:nvSpPr>
        <p:spPr bwMode="auto">
          <a:xfrm>
            <a:off x="3594100" y="3276600"/>
            <a:ext cx="2130425" cy="184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0262" name="Line 54"/>
          <p:cNvSpPr>
            <a:spLocks noChangeShapeType="1"/>
          </p:cNvSpPr>
          <p:nvPr/>
        </p:nvSpPr>
        <p:spPr bwMode="auto">
          <a:xfrm>
            <a:off x="3603625" y="3082925"/>
            <a:ext cx="1587500" cy="184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0263" name="Line 55"/>
          <p:cNvSpPr>
            <a:spLocks noChangeShapeType="1"/>
          </p:cNvSpPr>
          <p:nvPr/>
        </p:nvSpPr>
        <p:spPr bwMode="auto">
          <a:xfrm>
            <a:off x="3590925" y="2806700"/>
            <a:ext cx="1889125" cy="184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0264" name="Line 56"/>
          <p:cNvSpPr>
            <a:spLocks noChangeShapeType="1"/>
          </p:cNvSpPr>
          <p:nvPr/>
        </p:nvSpPr>
        <p:spPr bwMode="auto">
          <a:xfrm>
            <a:off x="3590925" y="2540000"/>
            <a:ext cx="1057275" cy="190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0265" name="Line 57"/>
          <p:cNvSpPr>
            <a:spLocks noChangeShapeType="1"/>
          </p:cNvSpPr>
          <p:nvPr/>
        </p:nvSpPr>
        <p:spPr bwMode="auto">
          <a:xfrm>
            <a:off x="3590925" y="2247900"/>
            <a:ext cx="1479550" cy="1873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0266" name="Line 58"/>
          <p:cNvSpPr>
            <a:spLocks noChangeShapeType="1"/>
          </p:cNvSpPr>
          <p:nvPr/>
        </p:nvSpPr>
        <p:spPr bwMode="auto">
          <a:xfrm>
            <a:off x="3594100" y="1917700"/>
            <a:ext cx="1657350" cy="190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344" name="Picture 88" descr="15_11Figuread-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63" y="136525"/>
            <a:ext cx="8548687" cy="6584950"/>
          </a:xfrm>
          <a:prstGeom prst="rect">
            <a:avLst/>
          </a:prstGeom>
          <a:noFill/>
        </p:spPr>
      </p:pic>
      <p:sp>
        <p:nvSpPr>
          <p:cNvPr id="352259" name="Rectangle 3"/>
          <p:cNvSpPr>
            <a:spLocks noChangeArrowheads="1"/>
          </p:cNvSpPr>
          <p:nvPr>
            <p:ph type="ctrTitle"/>
          </p:nvPr>
        </p:nvSpPr>
        <p:spPr bwMode="auto">
          <a:xfrm>
            <a:off x="152400" y="0"/>
            <a:ext cx="1981200" cy="304800"/>
          </a:xfrm>
          <a:noFill/>
          <a:ln w="3175"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</a:pPr>
            <a:r>
              <a:rPr lang="en-US" sz="1200">
                <a:latin typeface="Arial" pitchFamily="-102" charset="0"/>
              </a:rPr>
              <a:t>LE 15-11a,d</a:t>
            </a:r>
          </a:p>
        </p:txBody>
      </p:sp>
      <p:sp>
        <p:nvSpPr>
          <p:cNvPr id="352260" name="Text Box 4"/>
          <p:cNvSpPr txBox="1">
            <a:spLocks noChangeArrowheads="1"/>
          </p:cNvSpPr>
          <p:nvPr/>
        </p:nvSpPr>
        <p:spPr bwMode="auto">
          <a:xfrm>
            <a:off x="7466013" y="2978150"/>
            <a:ext cx="136207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300" b="1" i="1">
                <a:latin typeface="Arial" pitchFamily="-102" charset="0"/>
              </a:rPr>
              <a:t>Corpus callosum</a:t>
            </a:r>
          </a:p>
        </p:txBody>
      </p:sp>
      <p:sp>
        <p:nvSpPr>
          <p:cNvPr id="352290" name="Text Box 34"/>
          <p:cNvSpPr txBox="1">
            <a:spLocks noChangeArrowheads="1"/>
          </p:cNvSpPr>
          <p:nvPr/>
        </p:nvSpPr>
        <p:spPr bwMode="auto">
          <a:xfrm>
            <a:off x="7599363" y="5749925"/>
            <a:ext cx="12223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300" b="1" i="1">
                <a:latin typeface="Arial" pitchFamily="-102" charset="0"/>
              </a:rPr>
              <a:t>Tip of inferior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300" b="1" i="1">
                <a:latin typeface="Arial" pitchFamily="-102" charset="0"/>
              </a:rPr>
              <a:t>horn of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300" b="1" i="1">
                <a:latin typeface="Arial" pitchFamily="-102" charset="0"/>
              </a:rPr>
              <a:t>lateral ventricle</a:t>
            </a:r>
          </a:p>
        </p:txBody>
      </p:sp>
      <p:sp>
        <p:nvSpPr>
          <p:cNvPr id="352291" name="Text Box 35"/>
          <p:cNvSpPr txBox="1">
            <a:spLocks noChangeArrowheads="1"/>
          </p:cNvSpPr>
          <p:nvPr/>
        </p:nvSpPr>
        <p:spPr bwMode="auto">
          <a:xfrm>
            <a:off x="7288213" y="3375025"/>
            <a:ext cx="159067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300" b="1" i="1">
                <a:latin typeface="Arial" pitchFamily="-102" charset="0"/>
              </a:rPr>
              <a:t>Septum pellucidum</a:t>
            </a:r>
          </a:p>
        </p:txBody>
      </p:sp>
      <p:sp>
        <p:nvSpPr>
          <p:cNvPr id="352292" name="Text Box 36"/>
          <p:cNvSpPr txBox="1">
            <a:spLocks noChangeArrowheads="1"/>
          </p:cNvSpPr>
          <p:nvPr/>
        </p:nvSpPr>
        <p:spPr bwMode="auto">
          <a:xfrm>
            <a:off x="300038" y="152400"/>
            <a:ext cx="1349375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300" b="1">
                <a:latin typeface="Arial" pitchFamily="-102" charset="0"/>
              </a:rPr>
              <a:t>Head of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300" b="1">
                <a:latin typeface="Arial" pitchFamily="-102" charset="0"/>
              </a:rPr>
              <a:t>caudate nucleus</a:t>
            </a:r>
          </a:p>
        </p:txBody>
      </p:sp>
      <p:sp>
        <p:nvSpPr>
          <p:cNvPr id="352293" name="Text Box 37"/>
          <p:cNvSpPr txBox="1">
            <a:spLocks noChangeArrowheads="1"/>
          </p:cNvSpPr>
          <p:nvPr/>
        </p:nvSpPr>
        <p:spPr bwMode="auto">
          <a:xfrm>
            <a:off x="7707313" y="5226050"/>
            <a:ext cx="11715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300" b="1" i="1">
                <a:latin typeface="Arial" pitchFamily="-102" charset="0"/>
              </a:rPr>
              <a:t>Anterior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300" b="1" i="1">
                <a:latin typeface="Arial" pitchFamily="-102" charset="0"/>
              </a:rPr>
              <a:t>commissure</a:t>
            </a:r>
          </a:p>
        </p:txBody>
      </p:sp>
      <p:sp>
        <p:nvSpPr>
          <p:cNvPr id="352294" name="Text Box 38"/>
          <p:cNvSpPr txBox="1">
            <a:spLocks noChangeArrowheads="1"/>
          </p:cNvSpPr>
          <p:nvPr/>
        </p:nvSpPr>
        <p:spPr bwMode="auto">
          <a:xfrm>
            <a:off x="7704138" y="4756150"/>
            <a:ext cx="114617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300" b="1" i="1">
                <a:latin typeface="Arial" pitchFamily="-102" charset="0"/>
              </a:rPr>
              <a:t>Lateral sulcus</a:t>
            </a:r>
          </a:p>
        </p:txBody>
      </p:sp>
      <p:sp>
        <p:nvSpPr>
          <p:cNvPr id="352295" name="Text Box 39"/>
          <p:cNvSpPr txBox="1">
            <a:spLocks noChangeArrowheads="1"/>
          </p:cNvSpPr>
          <p:nvPr/>
        </p:nvSpPr>
        <p:spPr bwMode="auto">
          <a:xfrm>
            <a:off x="7548563" y="3797300"/>
            <a:ext cx="1276350" cy="184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300" b="1" i="1">
                <a:latin typeface="Arial" pitchFamily="-102" charset="0"/>
              </a:rPr>
              <a:t>Internal capsule</a:t>
            </a:r>
          </a:p>
        </p:txBody>
      </p:sp>
      <p:sp>
        <p:nvSpPr>
          <p:cNvPr id="352296" name="Text Box 40"/>
          <p:cNvSpPr txBox="1">
            <a:spLocks noChangeArrowheads="1"/>
          </p:cNvSpPr>
          <p:nvPr/>
        </p:nvSpPr>
        <p:spPr bwMode="auto">
          <a:xfrm>
            <a:off x="4887913" y="6353175"/>
            <a:ext cx="136207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300" b="1">
                <a:latin typeface="Arial" pitchFamily="-102" charset="0"/>
              </a:rPr>
              <a:t>Frontal section</a:t>
            </a:r>
          </a:p>
        </p:txBody>
      </p:sp>
      <p:sp>
        <p:nvSpPr>
          <p:cNvPr id="352297" name="Text Box 41"/>
          <p:cNvSpPr txBox="1">
            <a:spLocks noChangeArrowheads="1"/>
          </p:cNvSpPr>
          <p:nvPr/>
        </p:nvSpPr>
        <p:spPr bwMode="auto">
          <a:xfrm>
            <a:off x="1344613" y="3740150"/>
            <a:ext cx="136207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300" b="1" i="1">
                <a:latin typeface="Arial" pitchFamily="-102" charset="0"/>
              </a:rPr>
              <a:t>Lateral ventricle</a:t>
            </a:r>
          </a:p>
        </p:txBody>
      </p:sp>
      <p:sp>
        <p:nvSpPr>
          <p:cNvPr id="352298" name="Text Box 42"/>
          <p:cNvSpPr txBox="1">
            <a:spLocks noChangeArrowheads="1"/>
          </p:cNvSpPr>
          <p:nvPr/>
        </p:nvSpPr>
        <p:spPr bwMode="auto">
          <a:xfrm>
            <a:off x="649288" y="2774950"/>
            <a:ext cx="1031875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300" b="1">
                <a:latin typeface="Arial" pitchFamily="-102" charset="0"/>
              </a:rPr>
              <a:t>Lateral view</a:t>
            </a:r>
          </a:p>
        </p:txBody>
      </p:sp>
      <p:sp>
        <p:nvSpPr>
          <p:cNvPr id="352299" name="Text Box 43"/>
          <p:cNvSpPr txBox="1">
            <a:spLocks noChangeArrowheads="1"/>
          </p:cNvSpPr>
          <p:nvPr/>
        </p:nvSpPr>
        <p:spPr bwMode="auto">
          <a:xfrm>
            <a:off x="1230313" y="6051550"/>
            <a:ext cx="1362075" cy="184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300" b="1">
                <a:latin typeface="Arial" pitchFamily="-102" charset="0"/>
              </a:rPr>
              <a:t>Amygdaloid body</a:t>
            </a:r>
          </a:p>
        </p:txBody>
      </p:sp>
      <p:sp>
        <p:nvSpPr>
          <p:cNvPr id="352300" name="Text Box 44"/>
          <p:cNvSpPr txBox="1">
            <a:spLocks noChangeArrowheads="1"/>
          </p:cNvSpPr>
          <p:nvPr/>
        </p:nvSpPr>
        <p:spPr bwMode="auto">
          <a:xfrm>
            <a:off x="1906588" y="5403850"/>
            <a:ext cx="739775" cy="184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300" b="1">
                <a:latin typeface="Arial" pitchFamily="-102" charset="0"/>
              </a:rPr>
              <a:t>Putamen</a:t>
            </a:r>
          </a:p>
        </p:txBody>
      </p:sp>
      <p:sp>
        <p:nvSpPr>
          <p:cNvPr id="352301" name="Text Box 45"/>
          <p:cNvSpPr txBox="1">
            <a:spLocks noChangeArrowheads="1"/>
          </p:cNvSpPr>
          <p:nvPr/>
        </p:nvSpPr>
        <p:spPr bwMode="auto">
          <a:xfrm>
            <a:off x="3173413" y="2063750"/>
            <a:ext cx="93027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300" b="1">
                <a:latin typeface="Arial" pitchFamily="-102" charset="0"/>
              </a:rPr>
              <a:t>Thalamus</a:t>
            </a:r>
          </a:p>
        </p:txBody>
      </p:sp>
      <p:sp>
        <p:nvSpPr>
          <p:cNvPr id="352302" name="Text Box 46"/>
          <p:cNvSpPr txBox="1">
            <a:spLocks noChangeArrowheads="1"/>
          </p:cNvSpPr>
          <p:nvPr/>
        </p:nvSpPr>
        <p:spPr bwMode="auto">
          <a:xfrm>
            <a:off x="2106613" y="4883150"/>
            <a:ext cx="52387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300" b="1" i="1">
                <a:latin typeface="Arial" pitchFamily="-102" charset="0"/>
              </a:rPr>
              <a:t>Insula</a:t>
            </a:r>
          </a:p>
        </p:txBody>
      </p:sp>
      <p:sp>
        <p:nvSpPr>
          <p:cNvPr id="352303" name="Text Box 47"/>
          <p:cNvSpPr txBox="1">
            <a:spLocks noChangeArrowheads="1"/>
          </p:cNvSpPr>
          <p:nvPr/>
        </p:nvSpPr>
        <p:spPr bwMode="auto">
          <a:xfrm>
            <a:off x="1255713" y="4051300"/>
            <a:ext cx="1349375" cy="387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300" b="1">
                <a:latin typeface="Arial" pitchFamily="-102" charset="0"/>
              </a:rPr>
              <a:t>Head of caudate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300" b="1">
                <a:latin typeface="Arial" pitchFamily="-102" charset="0"/>
              </a:rPr>
              <a:t> nucleus</a:t>
            </a:r>
          </a:p>
        </p:txBody>
      </p:sp>
      <p:sp>
        <p:nvSpPr>
          <p:cNvPr id="352304" name="Text Box 48"/>
          <p:cNvSpPr txBox="1">
            <a:spLocks noChangeArrowheads="1"/>
          </p:cNvSpPr>
          <p:nvPr/>
        </p:nvSpPr>
        <p:spPr bwMode="auto">
          <a:xfrm>
            <a:off x="401638" y="2266950"/>
            <a:ext cx="942975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300" b="1">
                <a:latin typeface="Arial" pitchFamily="-102" charset="0"/>
              </a:rPr>
              <a:t>Amygdaloid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300" b="1">
                <a:latin typeface="Arial" pitchFamily="-102" charset="0"/>
              </a:rPr>
              <a:t>body</a:t>
            </a:r>
          </a:p>
        </p:txBody>
      </p:sp>
      <p:sp>
        <p:nvSpPr>
          <p:cNvPr id="352305" name="Text Box 49"/>
          <p:cNvSpPr txBox="1">
            <a:spLocks noChangeArrowheads="1"/>
          </p:cNvSpPr>
          <p:nvPr/>
        </p:nvSpPr>
        <p:spPr bwMode="auto">
          <a:xfrm>
            <a:off x="3167063" y="1603375"/>
            <a:ext cx="1235075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300" b="1">
                <a:latin typeface="Arial" pitchFamily="-102" charset="0"/>
              </a:rPr>
              <a:t>Tail of caudate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300" b="1">
                <a:latin typeface="Arial" pitchFamily="-102" charset="0"/>
              </a:rPr>
              <a:t>nucleus</a:t>
            </a:r>
          </a:p>
        </p:txBody>
      </p:sp>
      <p:sp>
        <p:nvSpPr>
          <p:cNvPr id="352306" name="Text Box 50"/>
          <p:cNvSpPr txBox="1">
            <a:spLocks noChangeArrowheads="1"/>
          </p:cNvSpPr>
          <p:nvPr/>
        </p:nvSpPr>
        <p:spPr bwMode="auto">
          <a:xfrm>
            <a:off x="2008188" y="149225"/>
            <a:ext cx="9715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300" b="1">
                <a:latin typeface="Arial" pitchFamily="-102" charset="0"/>
              </a:rPr>
              <a:t>Lentiform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300" b="1">
                <a:latin typeface="Arial" pitchFamily="-102" charset="0"/>
              </a:rPr>
              <a:t> nucleus</a:t>
            </a:r>
          </a:p>
        </p:txBody>
      </p:sp>
      <p:sp>
        <p:nvSpPr>
          <p:cNvPr id="352307" name="Text Box 51"/>
          <p:cNvSpPr txBox="1">
            <a:spLocks noChangeArrowheads="1"/>
          </p:cNvSpPr>
          <p:nvPr/>
        </p:nvSpPr>
        <p:spPr bwMode="auto">
          <a:xfrm>
            <a:off x="1760538" y="4683125"/>
            <a:ext cx="879475" cy="168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300" b="1">
                <a:latin typeface="Arial" pitchFamily="-102" charset="0"/>
              </a:rPr>
              <a:t>Claustrum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endParaRPr lang="en-US" sz="1300" b="1">
              <a:latin typeface="Arial" pitchFamily="-102" charset="0"/>
            </a:endParaRPr>
          </a:p>
        </p:txBody>
      </p:sp>
      <p:sp>
        <p:nvSpPr>
          <p:cNvPr id="352308" name="Text Box 52"/>
          <p:cNvSpPr txBox="1">
            <a:spLocks noChangeArrowheads="1"/>
          </p:cNvSpPr>
          <p:nvPr/>
        </p:nvSpPr>
        <p:spPr bwMode="auto">
          <a:xfrm>
            <a:off x="1855788" y="5699125"/>
            <a:ext cx="752475" cy="368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300" b="1">
                <a:latin typeface="Arial" pitchFamily="-102" charset="0"/>
              </a:rPr>
              <a:t>Globus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300" b="1">
                <a:latin typeface="Arial" pitchFamily="-102" charset="0"/>
              </a:rPr>
              <a:t>pallidus</a:t>
            </a:r>
          </a:p>
        </p:txBody>
      </p:sp>
      <p:sp>
        <p:nvSpPr>
          <p:cNvPr id="352309" name="Text Box 53"/>
          <p:cNvSpPr txBox="1">
            <a:spLocks noChangeArrowheads="1"/>
          </p:cNvSpPr>
          <p:nvPr/>
        </p:nvSpPr>
        <p:spPr bwMode="auto">
          <a:xfrm>
            <a:off x="849313" y="5607050"/>
            <a:ext cx="828675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300" b="1">
                <a:latin typeface="Arial" pitchFamily="-102" charset="0"/>
              </a:rPr>
              <a:t>Lentiform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300" b="1">
                <a:latin typeface="Arial" pitchFamily="-102" charset="0"/>
              </a:rPr>
              <a:t>nucleus</a:t>
            </a:r>
          </a:p>
        </p:txBody>
      </p:sp>
      <p:sp>
        <p:nvSpPr>
          <p:cNvPr id="352310" name="Line 54"/>
          <p:cNvSpPr>
            <a:spLocks noChangeShapeType="1"/>
          </p:cNvSpPr>
          <p:nvPr/>
        </p:nvSpPr>
        <p:spPr bwMode="auto">
          <a:xfrm flipV="1">
            <a:off x="1774825" y="5426075"/>
            <a:ext cx="8572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11" name="Line 55"/>
          <p:cNvSpPr>
            <a:spLocks noChangeShapeType="1"/>
          </p:cNvSpPr>
          <p:nvPr/>
        </p:nvSpPr>
        <p:spPr bwMode="auto">
          <a:xfrm>
            <a:off x="1771650" y="6003925"/>
            <a:ext cx="88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12" name="Line 56"/>
          <p:cNvSpPr>
            <a:spLocks noChangeShapeType="1"/>
          </p:cNvSpPr>
          <p:nvPr/>
        </p:nvSpPr>
        <p:spPr bwMode="auto">
          <a:xfrm flipH="1">
            <a:off x="1771650" y="5422900"/>
            <a:ext cx="3175" cy="587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13" name="Line 57"/>
          <p:cNvSpPr>
            <a:spLocks noChangeShapeType="1"/>
          </p:cNvSpPr>
          <p:nvPr/>
        </p:nvSpPr>
        <p:spPr bwMode="auto">
          <a:xfrm>
            <a:off x="1708150" y="5718175"/>
            <a:ext cx="666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14" name="Line 58"/>
          <p:cNvSpPr>
            <a:spLocks noChangeShapeType="1"/>
          </p:cNvSpPr>
          <p:nvPr/>
        </p:nvSpPr>
        <p:spPr bwMode="auto">
          <a:xfrm>
            <a:off x="2635250" y="5483225"/>
            <a:ext cx="7524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15" name="Line 59"/>
          <p:cNvSpPr>
            <a:spLocks noChangeShapeType="1"/>
          </p:cNvSpPr>
          <p:nvPr/>
        </p:nvSpPr>
        <p:spPr bwMode="auto">
          <a:xfrm>
            <a:off x="2641600" y="5784850"/>
            <a:ext cx="8794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16" name="Line 60"/>
          <p:cNvSpPr>
            <a:spLocks noChangeShapeType="1"/>
          </p:cNvSpPr>
          <p:nvPr/>
        </p:nvSpPr>
        <p:spPr bwMode="auto">
          <a:xfrm flipV="1">
            <a:off x="2644775" y="6146800"/>
            <a:ext cx="9017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17" name="Line 61"/>
          <p:cNvSpPr>
            <a:spLocks noChangeShapeType="1"/>
          </p:cNvSpPr>
          <p:nvPr/>
        </p:nvSpPr>
        <p:spPr bwMode="auto">
          <a:xfrm flipH="1">
            <a:off x="3543300" y="5613400"/>
            <a:ext cx="7874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18" name="Line 62"/>
          <p:cNvSpPr>
            <a:spLocks noChangeShapeType="1"/>
          </p:cNvSpPr>
          <p:nvPr/>
        </p:nvSpPr>
        <p:spPr bwMode="auto">
          <a:xfrm flipH="1">
            <a:off x="3511550" y="5143500"/>
            <a:ext cx="952500" cy="644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19" name="Line 63"/>
          <p:cNvSpPr>
            <a:spLocks noChangeShapeType="1"/>
          </p:cNvSpPr>
          <p:nvPr/>
        </p:nvSpPr>
        <p:spPr bwMode="auto">
          <a:xfrm flipH="1">
            <a:off x="3384550" y="4991100"/>
            <a:ext cx="695325" cy="495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20" name="Line 64"/>
          <p:cNvSpPr>
            <a:spLocks noChangeShapeType="1"/>
          </p:cNvSpPr>
          <p:nvPr/>
        </p:nvSpPr>
        <p:spPr bwMode="auto">
          <a:xfrm>
            <a:off x="2638425" y="4987925"/>
            <a:ext cx="812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21" name="Line 65"/>
          <p:cNvSpPr>
            <a:spLocks noChangeShapeType="1"/>
          </p:cNvSpPr>
          <p:nvPr/>
        </p:nvSpPr>
        <p:spPr bwMode="auto">
          <a:xfrm>
            <a:off x="2638425" y="4775200"/>
            <a:ext cx="111442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22" name="Line 66"/>
          <p:cNvSpPr>
            <a:spLocks noChangeShapeType="1"/>
          </p:cNvSpPr>
          <p:nvPr/>
        </p:nvSpPr>
        <p:spPr bwMode="auto">
          <a:xfrm>
            <a:off x="2641600" y="4159250"/>
            <a:ext cx="727075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23" name="Line 67"/>
          <p:cNvSpPr>
            <a:spLocks noChangeShapeType="1"/>
          </p:cNvSpPr>
          <p:nvPr/>
        </p:nvSpPr>
        <p:spPr bwMode="auto">
          <a:xfrm flipH="1" flipV="1">
            <a:off x="3365500" y="4165600"/>
            <a:ext cx="1187450" cy="498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24" name="Line 68"/>
          <p:cNvSpPr>
            <a:spLocks noChangeShapeType="1"/>
          </p:cNvSpPr>
          <p:nvPr/>
        </p:nvSpPr>
        <p:spPr bwMode="auto">
          <a:xfrm>
            <a:off x="2635250" y="3854450"/>
            <a:ext cx="70167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25" name="Line 69"/>
          <p:cNvSpPr>
            <a:spLocks noChangeShapeType="1"/>
          </p:cNvSpPr>
          <p:nvPr/>
        </p:nvSpPr>
        <p:spPr bwMode="auto">
          <a:xfrm flipH="1" flipV="1">
            <a:off x="3336925" y="3857625"/>
            <a:ext cx="1530350" cy="720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26" name="Line 70"/>
          <p:cNvSpPr>
            <a:spLocks noChangeShapeType="1"/>
          </p:cNvSpPr>
          <p:nvPr/>
        </p:nvSpPr>
        <p:spPr bwMode="auto">
          <a:xfrm>
            <a:off x="7029450" y="3079750"/>
            <a:ext cx="393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27" name="Line 71"/>
          <p:cNvSpPr>
            <a:spLocks noChangeShapeType="1"/>
          </p:cNvSpPr>
          <p:nvPr/>
        </p:nvSpPr>
        <p:spPr bwMode="auto">
          <a:xfrm>
            <a:off x="7067550" y="3470275"/>
            <a:ext cx="17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28" name="Line 72"/>
          <p:cNvSpPr>
            <a:spLocks noChangeShapeType="1"/>
          </p:cNvSpPr>
          <p:nvPr/>
        </p:nvSpPr>
        <p:spPr bwMode="auto">
          <a:xfrm>
            <a:off x="7385050" y="3902075"/>
            <a:ext cx="120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29" name="Line 73"/>
          <p:cNvSpPr>
            <a:spLocks noChangeShapeType="1"/>
          </p:cNvSpPr>
          <p:nvPr/>
        </p:nvSpPr>
        <p:spPr bwMode="auto">
          <a:xfrm flipH="1">
            <a:off x="5210175" y="3079750"/>
            <a:ext cx="1822450" cy="139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30" name="Line 74"/>
          <p:cNvSpPr>
            <a:spLocks noChangeShapeType="1"/>
          </p:cNvSpPr>
          <p:nvPr/>
        </p:nvSpPr>
        <p:spPr bwMode="auto">
          <a:xfrm flipH="1">
            <a:off x="5175250" y="3470275"/>
            <a:ext cx="1895475" cy="1412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31" name="Line 75"/>
          <p:cNvSpPr>
            <a:spLocks noChangeShapeType="1"/>
          </p:cNvSpPr>
          <p:nvPr/>
        </p:nvSpPr>
        <p:spPr bwMode="auto">
          <a:xfrm flipH="1">
            <a:off x="5727700" y="3902075"/>
            <a:ext cx="1660525" cy="1079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32" name="Line 76"/>
          <p:cNvSpPr>
            <a:spLocks noChangeShapeType="1"/>
          </p:cNvSpPr>
          <p:nvPr/>
        </p:nvSpPr>
        <p:spPr bwMode="auto">
          <a:xfrm flipV="1">
            <a:off x="7496175" y="4860925"/>
            <a:ext cx="16827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33" name="Line 77"/>
          <p:cNvSpPr>
            <a:spLocks noChangeShapeType="1"/>
          </p:cNvSpPr>
          <p:nvPr/>
        </p:nvSpPr>
        <p:spPr bwMode="auto">
          <a:xfrm flipV="1">
            <a:off x="5159375" y="5334000"/>
            <a:ext cx="249555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34" name="Line 78"/>
          <p:cNvSpPr>
            <a:spLocks noChangeShapeType="1"/>
          </p:cNvSpPr>
          <p:nvPr/>
        </p:nvSpPr>
        <p:spPr bwMode="auto">
          <a:xfrm>
            <a:off x="6213475" y="5861050"/>
            <a:ext cx="1346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35" name="Line 79"/>
          <p:cNvSpPr>
            <a:spLocks noChangeShapeType="1"/>
          </p:cNvSpPr>
          <p:nvPr/>
        </p:nvSpPr>
        <p:spPr bwMode="auto">
          <a:xfrm flipV="1">
            <a:off x="873125" y="2133600"/>
            <a:ext cx="0" cy="120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36" name="Line 80"/>
          <p:cNvSpPr>
            <a:spLocks noChangeShapeType="1"/>
          </p:cNvSpPr>
          <p:nvPr/>
        </p:nvSpPr>
        <p:spPr bwMode="auto">
          <a:xfrm flipV="1">
            <a:off x="869950" y="1758950"/>
            <a:ext cx="765175" cy="377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37" name="Line 81"/>
          <p:cNvSpPr>
            <a:spLocks noChangeShapeType="1"/>
          </p:cNvSpPr>
          <p:nvPr/>
        </p:nvSpPr>
        <p:spPr bwMode="auto">
          <a:xfrm>
            <a:off x="2092325" y="1654175"/>
            <a:ext cx="654050" cy="511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38" name="Line 82"/>
          <p:cNvSpPr>
            <a:spLocks noChangeShapeType="1"/>
          </p:cNvSpPr>
          <p:nvPr/>
        </p:nvSpPr>
        <p:spPr bwMode="auto">
          <a:xfrm flipV="1">
            <a:off x="2743200" y="2162175"/>
            <a:ext cx="38735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39" name="Line 83"/>
          <p:cNvSpPr>
            <a:spLocks noChangeShapeType="1"/>
          </p:cNvSpPr>
          <p:nvPr/>
        </p:nvSpPr>
        <p:spPr bwMode="auto">
          <a:xfrm>
            <a:off x="2270125" y="1689100"/>
            <a:ext cx="8636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40" name="Line 84"/>
          <p:cNvSpPr>
            <a:spLocks noChangeShapeType="1"/>
          </p:cNvSpPr>
          <p:nvPr/>
        </p:nvSpPr>
        <p:spPr bwMode="auto">
          <a:xfrm flipV="1">
            <a:off x="1784350" y="739775"/>
            <a:ext cx="739775" cy="660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41" name="Line 85"/>
          <p:cNvSpPr>
            <a:spLocks noChangeShapeType="1"/>
          </p:cNvSpPr>
          <p:nvPr/>
        </p:nvSpPr>
        <p:spPr bwMode="auto">
          <a:xfrm>
            <a:off x="2520950" y="508000"/>
            <a:ext cx="3175" cy="238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42" name="Line 86"/>
          <p:cNvSpPr>
            <a:spLocks noChangeShapeType="1"/>
          </p:cNvSpPr>
          <p:nvPr/>
        </p:nvSpPr>
        <p:spPr bwMode="auto">
          <a:xfrm flipH="1">
            <a:off x="968375" y="495300"/>
            <a:ext cx="3175" cy="250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343" name="Line 87"/>
          <p:cNvSpPr>
            <a:spLocks noChangeShapeType="1"/>
          </p:cNvSpPr>
          <p:nvPr/>
        </p:nvSpPr>
        <p:spPr bwMode="auto">
          <a:xfrm flipH="1" flipV="1">
            <a:off x="965200" y="742950"/>
            <a:ext cx="498475" cy="622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388" name="Picture 84" descr="15_11Figurec-U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63" y="352425"/>
            <a:ext cx="8548687" cy="6151563"/>
          </a:xfrm>
          <a:prstGeom prst="rect">
            <a:avLst/>
          </a:prstGeom>
          <a:noFill/>
        </p:spPr>
      </p:pic>
      <p:sp>
        <p:nvSpPr>
          <p:cNvPr id="354307" name="Rectangle 3"/>
          <p:cNvSpPr>
            <a:spLocks noChangeArrowheads="1"/>
          </p:cNvSpPr>
          <p:nvPr>
            <p:ph type="ctrTitle"/>
          </p:nvPr>
        </p:nvSpPr>
        <p:spPr bwMode="auto">
          <a:xfrm>
            <a:off x="165100" y="190500"/>
            <a:ext cx="1981200" cy="304800"/>
          </a:xfrm>
          <a:noFill/>
          <a:ln w="3175"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</a:pPr>
            <a:r>
              <a:rPr lang="en-US" sz="1200">
                <a:latin typeface="Arial" pitchFamily="-102" charset="0"/>
              </a:rPr>
              <a:t>LE 15-11c</a:t>
            </a:r>
          </a:p>
        </p:txBody>
      </p:sp>
      <p:sp>
        <p:nvSpPr>
          <p:cNvPr id="354316" name="Text Box 12"/>
          <p:cNvSpPr txBox="1">
            <a:spLocks noChangeArrowheads="1"/>
          </p:cNvSpPr>
          <p:nvPr/>
        </p:nvSpPr>
        <p:spPr bwMode="auto">
          <a:xfrm>
            <a:off x="4284663" y="6048375"/>
            <a:ext cx="2238375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Horizontal section</a:t>
            </a:r>
          </a:p>
        </p:txBody>
      </p:sp>
      <p:sp>
        <p:nvSpPr>
          <p:cNvPr id="354351" name="Text Box 47"/>
          <p:cNvSpPr txBox="1">
            <a:spLocks noChangeArrowheads="1"/>
          </p:cNvSpPr>
          <p:nvPr/>
        </p:nvSpPr>
        <p:spPr bwMode="auto">
          <a:xfrm>
            <a:off x="576263" y="4981575"/>
            <a:ext cx="1412875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Cerebellum</a:t>
            </a:r>
          </a:p>
        </p:txBody>
      </p:sp>
      <p:sp>
        <p:nvSpPr>
          <p:cNvPr id="354352" name="Text Box 48"/>
          <p:cNvSpPr txBox="1">
            <a:spLocks noChangeArrowheads="1"/>
          </p:cNvSpPr>
          <p:nvPr/>
        </p:nvSpPr>
        <p:spPr bwMode="auto">
          <a:xfrm>
            <a:off x="1198563" y="3571875"/>
            <a:ext cx="76517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Insula</a:t>
            </a:r>
          </a:p>
        </p:txBody>
      </p:sp>
      <p:sp>
        <p:nvSpPr>
          <p:cNvPr id="354353" name="Text Box 49"/>
          <p:cNvSpPr txBox="1">
            <a:spLocks noChangeArrowheads="1"/>
          </p:cNvSpPr>
          <p:nvPr/>
        </p:nvSpPr>
        <p:spPr bwMode="auto">
          <a:xfrm>
            <a:off x="989013" y="3962400"/>
            <a:ext cx="968375" cy="527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Internal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capsule</a:t>
            </a:r>
          </a:p>
        </p:txBody>
      </p:sp>
      <p:sp>
        <p:nvSpPr>
          <p:cNvPr id="354354" name="Text Box 50"/>
          <p:cNvSpPr txBox="1">
            <a:spLocks noChangeArrowheads="1"/>
          </p:cNvSpPr>
          <p:nvPr/>
        </p:nvSpPr>
        <p:spPr bwMode="auto">
          <a:xfrm>
            <a:off x="547688" y="4562475"/>
            <a:ext cx="1412875" cy="2349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Thalamus</a:t>
            </a:r>
          </a:p>
        </p:txBody>
      </p:sp>
      <p:sp>
        <p:nvSpPr>
          <p:cNvPr id="354355" name="Text Box 51"/>
          <p:cNvSpPr txBox="1">
            <a:spLocks noChangeArrowheads="1"/>
          </p:cNvSpPr>
          <p:nvPr/>
        </p:nvSpPr>
        <p:spPr bwMode="auto">
          <a:xfrm>
            <a:off x="700088" y="3222625"/>
            <a:ext cx="1285875" cy="222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Claustrum</a:t>
            </a:r>
          </a:p>
        </p:txBody>
      </p:sp>
      <p:sp>
        <p:nvSpPr>
          <p:cNvPr id="354356" name="Text Box 52"/>
          <p:cNvSpPr txBox="1">
            <a:spLocks noChangeArrowheads="1"/>
          </p:cNvSpPr>
          <p:nvPr/>
        </p:nvSpPr>
        <p:spPr bwMode="auto">
          <a:xfrm>
            <a:off x="6913563" y="3683000"/>
            <a:ext cx="161607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Pineal gland</a:t>
            </a:r>
          </a:p>
        </p:txBody>
      </p:sp>
      <p:sp>
        <p:nvSpPr>
          <p:cNvPr id="354357" name="Text Box 53"/>
          <p:cNvSpPr txBox="1">
            <a:spLocks noChangeArrowheads="1"/>
          </p:cNvSpPr>
          <p:nvPr/>
        </p:nvSpPr>
        <p:spPr bwMode="auto">
          <a:xfrm>
            <a:off x="6910388" y="3257550"/>
            <a:ext cx="1870075" cy="2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Third ventricle</a:t>
            </a:r>
          </a:p>
        </p:txBody>
      </p:sp>
      <p:sp>
        <p:nvSpPr>
          <p:cNvPr id="354358" name="Text Box 54"/>
          <p:cNvSpPr txBox="1">
            <a:spLocks noChangeArrowheads="1"/>
          </p:cNvSpPr>
          <p:nvPr/>
        </p:nvSpPr>
        <p:spPr bwMode="auto">
          <a:xfrm>
            <a:off x="6900863" y="2844800"/>
            <a:ext cx="194627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Internal capsule</a:t>
            </a:r>
          </a:p>
        </p:txBody>
      </p:sp>
      <p:sp>
        <p:nvSpPr>
          <p:cNvPr id="354359" name="Text Box 55"/>
          <p:cNvSpPr txBox="1">
            <a:spLocks noChangeArrowheads="1"/>
          </p:cNvSpPr>
          <p:nvPr/>
        </p:nvSpPr>
        <p:spPr bwMode="auto">
          <a:xfrm>
            <a:off x="6913563" y="2441575"/>
            <a:ext cx="81597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Fornix</a:t>
            </a:r>
          </a:p>
        </p:txBody>
      </p:sp>
      <p:sp>
        <p:nvSpPr>
          <p:cNvPr id="354360" name="Text Box 56"/>
          <p:cNvSpPr txBox="1">
            <a:spLocks noChangeArrowheads="1"/>
          </p:cNvSpPr>
          <p:nvPr/>
        </p:nvSpPr>
        <p:spPr bwMode="auto">
          <a:xfrm>
            <a:off x="6904038" y="4073525"/>
            <a:ext cx="1844675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Posterior,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inferior horns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of lateral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ventricles</a:t>
            </a:r>
          </a:p>
        </p:txBody>
      </p:sp>
      <p:sp>
        <p:nvSpPr>
          <p:cNvPr id="354361" name="Text Box 57"/>
          <p:cNvSpPr txBox="1">
            <a:spLocks noChangeArrowheads="1"/>
          </p:cNvSpPr>
          <p:nvPr/>
        </p:nvSpPr>
        <p:spPr bwMode="auto">
          <a:xfrm>
            <a:off x="319088" y="1304925"/>
            <a:ext cx="207327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Corpus callosum</a:t>
            </a:r>
          </a:p>
        </p:txBody>
      </p:sp>
      <p:sp>
        <p:nvSpPr>
          <p:cNvPr id="354362" name="Text Box 58"/>
          <p:cNvSpPr txBox="1">
            <a:spLocks noChangeArrowheads="1"/>
          </p:cNvSpPr>
          <p:nvPr/>
        </p:nvSpPr>
        <p:spPr bwMode="auto">
          <a:xfrm>
            <a:off x="6916738" y="1758950"/>
            <a:ext cx="153987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Septum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pellucidum</a:t>
            </a:r>
          </a:p>
        </p:txBody>
      </p:sp>
      <p:sp>
        <p:nvSpPr>
          <p:cNvPr id="354363" name="Text Box 59"/>
          <p:cNvSpPr txBox="1">
            <a:spLocks noChangeArrowheads="1"/>
          </p:cNvSpPr>
          <p:nvPr/>
        </p:nvSpPr>
        <p:spPr bwMode="auto">
          <a:xfrm>
            <a:off x="6910388" y="1092200"/>
            <a:ext cx="132397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Lateral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ventricles</a:t>
            </a:r>
          </a:p>
        </p:txBody>
      </p:sp>
      <p:sp>
        <p:nvSpPr>
          <p:cNvPr id="354364" name="Text Box 60"/>
          <p:cNvSpPr txBox="1">
            <a:spLocks noChangeArrowheads="1"/>
          </p:cNvSpPr>
          <p:nvPr/>
        </p:nvSpPr>
        <p:spPr bwMode="auto">
          <a:xfrm>
            <a:off x="881063" y="2828925"/>
            <a:ext cx="1082675" cy="209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dirty="0" err="1">
                <a:latin typeface="Arial" pitchFamily="-102" charset="0"/>
              </a:rPr>
              <a:t>Putamen</a:t>
            </a:r>
            <a:endParaRPr lang="en-US" sz="2000" b="1" dirty="0">
              <a:latin typeface="Arial" pitchFamily="-102" charset="0"/>
            </a:endParaRPr>
          </a:p>
        </p:txBody>
      </p:sp>
      <p:sp>
        <p:nvSpPr>
          <p:cNvPr id="354365" name="Text Box 61"/>
          <p:cNvSpPr txBox="1">
            <a:spLocks noChangeArrowheads="1"/>
          </p:cNvSpPr>
          <p:nvPr/>
        </p:nvSpPr>
        <p:spPr bwMode="auto">
          <a:xfrm>
            <a:off x="325438" y="2324100"/>
            <a:ext cx="1946275" cy="285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Globus pallidus</a:t>
            </a:r>
          </a:p>
        </p:txBody>
      </p:sp>
      <p:sp>
        <p:nvSpPr>
          <p:cNvPr id="354366" name="Text Box 62"/>
          <p:cNvSpPr txBox="1">
            <a:spLocks noChangeArrowheads="1"/>
          </p:cNvSpPr>
          <p:nvPr/>
        </p:nvSpPr>
        <p:spPr bwMode="auto">
          <a:xfrm>
            <a:off x="322263" y="1784350"/>
            <a:ext cx="2060575" cy="285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Caudate nucleus</a:t>
            </a:r>
          </a:p>
        </p:txBody>
      </p:sp>
      <p:sp>
        <p:nvSpPr>
          <p:cNvPr id="354367" name="Line 63"/>
          <p:cNvSpPr>
            <a:spLocks noChangeShapeType="1"/>
          </p:cNvSpPr>
          <p:nvPr/>
        </p:nvSpPr>
        <p:spPr bwMode="auto">
          <a:xfrm>
            <a:off x="1993900" y="5124450"/>
            <a:ext cx="2546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4368" name="Line 64"/>
          <p:cNvSpPr>
            <a:spLocks noChangeShapeType="1"/>
          </p:cNvSpPr>
          <p:nvPr/>
        </p:nvSpPr>
        <p:spPr bwMode="auto">
          <a:xfrm>
            <a:off x="1997075" y="4705350"/>
            <a:ext cx="78105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4369" name="Line 65"/>
          <p:cNvSpPr>
            <a:spLocks noChangeShapeType="1"/>
          </p:cNvSpPr>
          <p:nvPr/>
        </p:nvSpPr>
        <p:spPr bwMode="auto">
          <a:xfrm flipV="1">
            <a:off x="1984375" y="4098925"/>
            <a:ext cx="79057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4370" name="Line 66"/>
          <p:cNvSpPr>
            <a:spLocks noChangeShapeType="1"/>
          </p:cNvSpPr>
          <p:nvPr/>
        </p:nvSpPr>
        <p:spPr bwMode="auto">
          <a:xfrm flipV="1">
            <a:off x="1987550" y="3448050"/>
            <a:ext cx="1101725" cy="273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4371" name="Line 67"/>
          <p:cNvSpPr>
            <a:spLocks noChangeShapeType="1"/>
          </p:cNvSpPr>
          <p:nvPr/>
        </p:nvSpPr>
        <p:spPr bwMode="auto">
          <a:xfrm flipH="1">
            <a:off x="2768600" y="3581400"/>
            <a:ext cx="895350" cy="520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4372" name="Line 68"/>
          <p:cNvSpPr>
            <a:spLocks noChangeShapeType="1"/>
          </p:cNvSpPr>
          <p:nvPr/>
        </p:nvSpPr>
        <p:spPr bwMode="auto">
          <a:xfrm flipH="1">
            <a:off x="2774950" y="3651250"/>
            <a:ext cx="1241425" cy="10572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4373" name="Line 69"/>
          <p:cNvSpPr>
            <a:spLocks noChangeShapeType="1"/>
          </p:cNvSpPr>
          <p:nvPr/>
        </p:nvSpPr>
        <p:spPr bwMode="auto">
          <a:xfrm flipV="1">
            <a:off x="2000250" y="3159125"/>
            <a:ext cx="1311275" cy="212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4374" name="Line 70"/>
          <p:cNvSpPr>
            <a:spLocks noChangeShapeType="1"/>
          </p:cNvSpPr>
          <p:nvPr/>
        </p:nvSpPr>
        <p:spPr bwMode="auto">
          <a:xfrm>
            <a:off x="1987550" y="2984500"/>
            <a:ext cx="15144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4375" name="Line 71"/>
          <p:cNvSpPr>
            <a:spLocks noChangeShapeType="1"/>
          </p:cNvSpPr>
          <p:nvPr/>
        </p:nvSpPr>
        <p:spPr bwMode="auto">
          <a:xfrm>
            <a:off x="2270125" y="2479675"/>
            <a:ext cx="2349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4376" name="Line 72"/>
          <p:cNvSpPr>
            <a:spLocks noChangeShapeType="1"/>
          </p:cNvSpPr>
          <p:nvPr/>
        </p:nvSpPr>
        <p:spPr bwMode="auto">
          <a:xfrm flipH="1" flipV="1">
            <a:off x="2501900" y="2479675"/>
            <a:ext cx="1343025" cy="4413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4377" name="Line 73"/>
          <p:cNvSpPr>
            <a:spLocks noChangeShapeType="1"/>
          </p:cNvSpPr>
          <p:nvPr/>
        </p:nvSpPr>
        <p:spPr bwMode="auto">
          <a:xfrm>
            <a:off x="2387600" y="1936750"/>
            <a:ext cx="1654175" cy="384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4378" name="Line 74"/>
          <p:cNvSpPr>
            <a:spLocks noChangeShapeType="1"/>
          </p:cNvSpPr>
          <p:nvPr/>
        </p:nvSpPr>
        <p:spPr bwMode="auto">
          <a:xfrm>
            <a:off x="2406650" y="1457325"/>
            <a:ext cx="2082800" cy="488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4379" name="Line 75"/>
          <p:cNvSpPr>
            <a:spLocks noChangeShapeType="1"/>
          </p:cNvSpPr>
          <p:nvPr/>
        </p:nvSpPr>
        <p:spPr bwMode="auto">
          <a:xfrm flipV="1">
            <a:off x="4035425" y="1784350"/>
            <a:ext cx="12954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4380" name="Line 76"/>
          <p:cNvSpPr>
            <a:spLocks noChangeShapeType="1"/>
          </p:cNvSpPr>
          <p:nvPr/>
        </p:nvSpPr>
        <p:spPr bwMode="auto">
          <a:xfrm flipV="1">
            <a:off x="4937125" y="1244600"/>
            <a:ext cx="1924050" cy="679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4381" name="Line 77"/>
          <p:cNvSpPr>
            <a:spLocks noChangeShapeType="1"/>
          </p:cNvSpPr>
          <p:nvPr/>
        </p:nvSpPr>
        <p:spPr bwMode="auto">
          <a:xfrm flipV="1">
            <a:off x="4483100" y="1901825"/>
            <a:ext cx="2384425" cy="593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4382" name="Line 78"/>
          <p:cNvSpPr>
            <a:spLocks noChangeShapeType="1"/>
          </p:cNvSpPr>
          <p:nvPr/>
        </p:nvSpPr>
        <p:spPr bwMode="auto">
          <a:xfrm flipV="1">
            <a:off x="4470400" y="2590800"/>
            <a:ext cx="2390775" cy="3143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4383" name="Line 79"/>
          <p:cNvSpPr>
            <a:spLocks noChangeShapeType="1"/>
          </p:cNvSpPr>
          <p:nvPr/>
        </p:nvSpPr>
        <p:spPr bwMode="auto">
          <a:xfrm flipV="1">
            <a:off x="5203825" y="2987675"/>
            <a:ext cx="1651000" cy="269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4384" name="Line 80"/>
          <p:cNvSpPr>
            <a:spLocks noChangeShapeType="1"/>
          </p:cNvSpPr>
          <p:nvPr/>
        </p:nvSpPr>
        <p:spPr bwMode="auto">
          <a:xfrm flipV="1">
            <a:off x="4441825" y="3403600"/>
            <a:ext cx="2425700" cy="165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4385" name="Line 81"/>
          <p:cNvSpPr>
            <a:spLocks noChangeShapeType="1"/>
          </p:cNvSpPr>
          <p:nvPr/>
        </p:nvSpPr>
        <p:spPr bwMode="auto">
          <a:xfrm>
            <a:off x="4476750" y="3797300"/>
            <a:ext cx="239395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4386" name="Line 82"/>
          <p:cNvSpPr>
            <a:spLocks noChangeShapeType="1"/>
          </p:cNvSpPr>
          <p:nvPr/>
        </p:nvSpPr>
        <p:spPr bwMode="auto">
          <a:xfrm flipV="1">
            <a:off x="5534025" y="4181475"/>
            <a:ext cx="1330325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4387" name="Line 83"/>
          <p:cNvSpPr>
            <a:spLocks noChangeShapeType="1"/>
          </p:cNvSpPr>
          <p:nvPr/>
        </p:nvSpPr>
        <p:spPr bwMode="auto">
          <a:xfrm flipV="1">
            <a:off x="3381375" y="4184650"/>
            <a:ext cx="2625725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Limbic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Amygdaloid</a:t>
            </a:r>
            <a:r>
              <a:rPr lang="en-US" dirty="0" smtClean="0"/>
              <a:t> body</a:t>
            </a:r>
          </a:p>
          <a:p>
            <a:pPr lvl="1"/>
            <a:r>
              <a:rPr lang="en-US" dirty="0" smtClean="0"/>
              <a:t>Integrates </a:t>
            </a:r>
          </a:p>
          <a:p>
            <a:r>
              <a:rPr lang="en-US" dirty="0" smtClean="0"/>
              <a:t>Hippocampus</a:t>
            </a:r>
          </a:p>
          <a:p>
            <a:pPr lvl="1"/>
            <a:r>
              <a:rPr lang="en-US" dirty="0" smtClean="0"/>
              <a:t>Learning and long term memory storage</a:t>
            </a:r>
          </a:p>
          <a:p>
            <a:r>
              <a:rPr lang="en-US" dirty="0" smtClean="0"/>
              <a:t>Fornix</a:t>
            </a:r>
          </a:p>
          <a:p>
            <a:pPr lvl="1"/>
            <a:r>
              <a:rPr lang="en-US" dirty="0" smtClean="0"/>
              <a:t>White matter links hippocampus to hypothalamus</a:t>
            </a:r>
          </a:p>
          <a:p>
            <a:r>
              <a:rPr lang="en-US" dirty="0" err="1" smtClean="0"/>
              <a:t>Mamillary</a:t>
            </a:r>
            <a:r>
              <a:rPr lang="en-US" dirty="0" smtClean="0"/>
              <a:t> bodies</a:t>
            </a:r>
          </a:p>
          <a:p>
            <a:r>
              <a:rPr lang="en-US" dirty="0" smtClean="0"/>
              <a:t>Thalamus and hypothalamus</a:t>
            </a:r>
          </a:p>
          <a:p>
            <a:r>
              <a:rPr lang="en-US" dirty="0" smtClean="0"/>
              <a:t>Reticular formation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461" name="Picture 85" descr="15_12Figurea-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136525"/>
            <a:ext cx="8102600" cy="6584950"/>
          </a:xfrm>
          <a:prstGeom prst="rect">
            <a:avLst/>
          </a:prstGeom>
          <a:noFill/>
        </p:spPr>
      </p:pic>
      <p:sp>
        <p:nvSpPr>
          <p:cNvPr id="357379" name="Rectangle 3"/>
          <p:cNvSpPr>
            <a:spLocks noChangeArrowheads="1"/>
          </p:cNvSpPr>
          <p:nvPr>
            <p:ph type="ctrTitle"/>
          </p:nvPr>
        </p:nvSpPr>
        <p:spPr bwMode="auto">
          <a:xfrm>
            <a:off x="165100" y="190500"/>
            <a:ext cx="1981200" cy="304800"/>
          </a:xfrm>
          <a:noFill/>
          <a:ln w="3175"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</a:pPr>
            <a:r>
              <a:rPr lang="en-US" sz="1200">
                <a:latin typeface="Arial" pitchFamily="-102" charset="0"/>
              </a:rPr>
              <a:t>LE 15-12a</a:t>
            </a:r>
          </a:p>
        </p:txBody>
      </p:sp>
      <p:sp>
        <p:nvSpPr>
          <p:cNvPr id="357381" name="Text Box 5"/>
          <p:cNvSpPr txBox="1">
            <a:spLocks noChangeArrowheads="1"/>
          </p:cNvSpPr>
          <p:nvPr/>
        </p:nvSpPr>
        <p:spPr bwMode="auto">
          <a:xfrm>
            <a:off x="6446838" y="3759200"/>
            <a:ext cx="1495425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Pineal gland</a:t>
            </a:r>
          </a:p>
        </p:txBody>
      </p:sp>
      <p:sp>
        <p:nvSpPr>
          <p:cNvPr id="357386" name="Text Box 10"/>
          <p:cNvSpPr txBox="1">
            <a:spLocks noChangeArrowheads="1"/>
          </p:cNvSpPr>
          <p:nvPr/>
        </p:nvSpPr>
        <p:spPr bwMode="auto">
          <a:xfrm>
            <a:off x="3024188" y="2438400"/>
            <a:ext cx="720725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Fornix</a:t>
            </a:r>
          </a:p>
        </p:txBody>
      </p:sp>
      <p:sp>
        <p:nvSpPr>
          <p:cNvPr id="357387" name="Text Box 11"/>
          <p:cNvSpPr txBox="1">
            <a:spLocks noChangeArrowheads="1"/>
          </p:cNvSpPr>
          <p:nvPr/>
        </p:nvSpPr>
        <p:spPr bwMode="auto">
          <a:xfrm>
            <a:off x="6554788" y="4329113"/>
            <a:ext cx="1192212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Thalamus</a:t>
            </a:r>
          </a:p>
        </p:txBody>
      </p:sp>
      <p:sp>
        <p:nvSpPr>
          <p:cNvPr id="357393" name="Text Box 17"/>
          <p:cNvSpPr txBox="1">
            <a:spLocks noChangeArrowheads="1"/>
          </p:cNvSpPr>
          <p:nvPr/>
        </p:nvSpPr>
        <p:spPr bwMode="auto">
          <a:xfrm>
            <a:off x="950913" y="2951163"/>
            <a:ext cx="108426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Corpus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callosum</a:t>
            </a:r>
          </a:p>
        </p:txBody>
      </p:sp>
      <p:sp>
        <p:nvSpPr>
          <p:cNvPr id="357394" name="Text Box 18"/>
          <p:cNvSpPr txBox="1">
            <a:spLocks noChangeArrowheads="1"/>
          </p:cNvSpPr>
          <p:nvPr/>
        </p:nvSpPr>
        <p:spPr bwMode="auto">
          <a:xfrm>
            <a:off x="5568950" y="1322388"/>
            <a:ext cx="1935163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Cingulate gyrus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(limbic lobe)</a:t>
            </a:r>
          </a:p>
        </p:txBody>
      </p:sp>
      <p:sp>
        <p:nvSpPr>
          <p:cNvPr id="357395" name="Text Box 19"/>
          <p:cNvSpPr txBox="1">
            <a:spLocks noChangeArrowheads="1"/>
          </p:cNvSpPr>
          <p:nvPr/>
        </p:nvSpPr>
        <p:spPr bwMode="auto">
          <a:xfrm>
            <a:off x="6645275" y="2857500"/>
            <a:ext cx="1690688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Interthalamic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adhesion</a:t>
            </a:r>
          </a:p>
        </p:txBody>
      </p:sp>
      <p:sp>
        <p:nvSpPr>
          <p:cNvPr id="357396" name="Text Box 20"/>
          <p:cNvSpPr txBox="1">
            <a:spLocks noChangeArrowheads="1"/>
          </p:cNvSpPr>
          <p:nvPr/>
        </p:nvSpPr>
        <p:spPr bwMode="auto">
          <a:xfrm>
            <a:off x="4533900" y="2276475"/>
            <a:ext cx="876300" cy="51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Central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sulcus</a:t>
            </a:r>
          </a:p>
        </p:txBody>
      </p:sp>
      <p:sp>
        <p:nvSpPr>
          <p:cNvPr id="357397" name="Text Box 21"/>
          <p:cNvSpPr txBox="1">
            <a:spLocks noChangeArrowheads="1"/>
          </p:cNvSpPr>
          <p:nvPr/>
        </p:nvSpPr>
        <p:spPr bwMode="auto">
          <a:xfrm>
            <a:off x="6850063" y="4865688"/>
            <a:ext cx="17446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Hypothalamus</a:t>
            </a:r>
          </a:p>
        </p:txBody>
      </p:sp>
      <p:sp>
        <p:nvSpPr>
          <p:cNvPr id="357398" name="Text Box 22"/>
          <p:cNvSpPr txBox="1">
            <a:spLocks noChangeArrowheads="1"/>
          </p:cNvSpPr>
          <p:nvPr/>
        </p:nvSpPr>
        <p:spPr bwMode="auto">
          <a:xfrm>
            <a:off x="696913" y="4694238"/>
            <a:ext cx="1709737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Temporal lobe</a:t>
            </a:r>
          </a:p>
        </p:txBody>
      </p:sp>
      <p:sp>
        <p:nvSpPr>
          <p:cNvPr id="357399" name="Text Box 23"/>
          <p:cNvSpPr txBox="1">
            <a:spLocks noChangeArrowheads="1"/>
          </p:cNvSpPr>
          <p:nvPr/>
        </p:nvSpPr>
        <p:spPr bwMode="auto">
          <a:xfrm>
            <a:off x="387350" y="5302250"/>
            <a:ext cx="2416175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Parahippocampal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gyrus (limbic lobe)</a:t>
            </a:r>
          </a:p>
        </p:txBody>
      </p:sp>
      <p:sp>
        <p:nvSpPr>
          <p:cNvPr id="357400" name="Text Box 24"/>
          <p:cNvSpPr txBox="1">
            <a:spLocks noChangeArrowheads="1"/>
          </p:cNvSpPr>
          <p:nvPr/>
        </p:nvSpPr>
        <p:spPr bwMode="auto">
          <a:xfrm>
            <a:off x="3019425" y="5594350"/>
            <a:ext cx="2741613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Hippocampus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(within dentate gyrus)</a:t>
            </a:r>
          </a:p>
        </p:txBody>
      </p:sp>
      <p:sp>
        <p:nvSpPr>
          <p:cNvPr id="357401" name="Text Box 25"/>
          <p:cNvSpPr txBox="1">
            <a:spLocks noChangeArrowheads="1"/>
          </p:cNvSpPr>
          <p:nvPr/>
        </p:nvSpPr>
        <p:spPr bwMode="auto">
          <a:xfrm>
            <a:off x="5927725" y="5524500"/>
            <a:ext cx="128905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Mamillary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body</a:t>
            </a:r>
          </a:p>
        </p:txBody>
      </p:sp>
      <p:sp>
        <p:nvSpPr>
          <p:cNvPr id="357438" name="Line 62"/>
          <p:cNvSpPr>
            <a:spLocks noChangeShapeType="1"/>
          </p:cNvSpPr>
          <p:nvPr/>
        </p:nvSpPr>
        <p:spPr bwMode="auto">
          <a:xfrm rot="10800000" flipH="1">
            <a:off x="4338638" y="2398713"/>
            <a:ext cx="0" cy="539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7441" name="Line 65"/>
          <p:cNvSpPr>
            <a:spLocks noChangeShapeType="1"/>
          </p:cNvSpPr>
          <p:nvPr/>
        </p:nvSpPr>
        <p:spPr bwMode="auto">
          <a:xfrm flipV="1">
            <a:off x="4333875" y="2403475"/>
            <a:ext cx="165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7442" name="Line 66"/>
          <p:cNvSpPr>
            <a:spLocks noChangeShapeType="1"/>
          </p:cNvSpPr>
          <p:nvPr/>
        </p:nvSpPr>
        <p:spPr bwMode="auto">
          <a:xfrm>
            <a:off x="1498600" y="3489325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7443" name="Line 67"/>
          <p:cNvSpPr>
            <a:spLocks noChangeShapeType="1"/>
          </p:cNvSpPr>
          <p:nvPr/>
        </p:nvSpPr>
        <p:spPr bwMode="auto">
          <a:xfrm flipH="1" flipV="1">
            <a:off x="1495425" y="3775075"/>
            <a:ext cx="1822450" cy="180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7444" name="Line 68"/>
          <p:cNvSpPr>
            <a:spLocks noChangeShapeType="1"/>
          </p:cNvSpPr>
          <p:nvPr/>
        </p:nvSpPr>
        <p:spPr bwMode="auto">
          <a:xfrm flipH="1">
            <a:off x="3378200" y="2697163"/>
            <a:ext cx="1588" cy="561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7445" name="Line 69"/>
          <p:cNvSpPr>
            <a:spLocks noChangeShapeType="1"/>
          </p:cNvSpPr>
          <p:nvPr/>
        </p:nvSpPr>
        <p:spPr bwMode="auto">
          <a:xfrm>
            <a:off x="3376613" y="3251200"/>
            <a:ext cx="504825" cy="842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7446" name="Line 70"/>
          <p:cNvSpPr>
            <a:spLocks noChangeShapeType="1"/>
          </p:cNvSpPr>
          <p:nvPr/>
        </p:nvSpPr>
        <p:spPr bwMode="auto">
          <a:xfrm flipV="1">
            <a:off x="4414838" y="2408238"/>
            <a:ext cx="2114550" cy="12366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7447" name="Line 71"/>
          <p:cNvSpPr>
            <a:spLocks noChangeShapeType="1"/>
          </p:cNvSpPr>
          <p:nvPr/>
        </p:nvSpPr>
        <p:spPr bwMode="auto">
          <a:xfrm>
            <a:off x="6516688" y="1876425"/>
            <a:ext cx="4762" cy="541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7448" name="Line 72"/>
          <p:cNvSpPr>
            <a:spLocks noChangeShapeType="1"/>
          </p:cNvSpPr>
          <p:nvPr/>
        </p:nvSpPr>
        <p:spPr bwMode="auto">
          <a:xfrm flipV="1">
            <a:off x="4132263" y="2989263"/>
            <a:ext cx="2446337" cy="1168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7449" name="Line 73"/>
          <p:cNvSpPr>
            <a:spLocks noChangeShapeType="1"/>
          </p:cNvSpPr>
          <p:nvPr/>
        </p:nvSpPr>
        <p:spPr bwMode="auto">
          <a:xfrm flipV="1">
            <a:off x="4614863" y="3886200"/>
            <a:ext cx="1778000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7450" name="Line 74"/>
          <p:cNvSpPr>
            <a:spLocks noChangeShapeType="1"/>
          </p:cNvSpPr>
          <p:nvPr/>
        </p:nvSpPr>
        <p:spPr bwMode="auto">
          <a:xfrm flipV="1">
            <a:off x="2463800" y="4851400"/>
            <a:ext cx="290513" cy="47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7451" name="Line 75"/>
          <p:cNvSpPr>
            <a:spLocks noChangeShapeType="1"/>
          </p:cNvSpPr>
          <p:nvPr/>
        </p:nvSpPr>
        <p:spPr bwMode="auto">
          <a:xfrm flipH="1" flipV="1">
            <a:off x="2751138" y="4851400"/>
            <a:ext cx="561975" cy="214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7452" name="Line 76"/>
          <p:cNvSpPr>
            <a:spLocks noChangeShapeType="1"/>
          </p:cNvSpPr>
          <p:nvPr/>
        </p:nvSpPr>
        <p:spPr bwMode="auto">
          <a:xfrm>
            <a:off x="2840038" y="5465763"/>
            <a:ext cx="292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7453" name="Line 77"/>
          <p:cNvSpPr>
            <a:spLocks noChangeShapeType="1"/>
          </p:cNvSpPr>
          <p:nvPr/>
        </p:nvSpPr>
        <p:spPr bwMode="auto">
          <a:xfrm flipH="1">
            <a:off x="3128963" y="4943475"/>
            <a:ext cx="495300" cy="5286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7454" name="Line 78"/>
          <p:cNvSpPr>
            <a:spLocks noChangeShapeType="1"/>
          </p:cNvSpPr>
          <p:nvPr/>
        </p:nvSpPr>
        <p:spPr bwMode="auto">
          <a:xfrm>
            <a:off x="4089400" y="4818063"/>
            <a:ext cx="177800" cy="8032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7455" name="Line 79"/>
          <p:cNvSpPr>
            <a:spLocks noChangeShapeType="1"/>
          </p:cNvSpPr>
          <p:nvPr/>
        </p:nvSpPr>
        <p:spPr bwMode="auto">
          <a:xfrm>
            <a:off x="3886200" y="4360863"/>
            <a:ext cx="2794000" cy="635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7456" name="Line 80"/>
          <p:cNvSpPr>
            <a:spLocks noChangeShapeType="1"/>
          </p:cNvSpPr>
          <p:nvPr/>
        </p:nvSpPr>
        <p:spPr bwMode="auto">
          <a:xfrm>
            <a:off x="6672263" y="4992688"/>
            <a:ext cx="13335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7457" name="Line 81"/>
          <p:cNvSpPr>
            <a:spLocks noChangeShapeType="1"/>
          </p:cNvSpPr>
          <p:nvPr/>
        </p:nvSpPr>
        <p:spPr bwMode="auto">
          <a:xfrm>
            <a:off x="4049713" y="4459288"/>
            <a:ext cx="2486025" cy="866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7458" name="Line 82"/>
          <p:cNvSpPr>
            <a:spLocks noChangeShapeType="1"/>
          </p:cNvSpPr>
          <p:nvPr/>
        </p:nvSpPr>
        <p:spPr bwMode="auto">
          <a:xfrm>
            <a:off x="6532563" y="5319713"/>
            <a:ext cx="0" cy="177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7459" name="Line 83"/>
          <p:cNvSpPr>
            <a:spLocks noChangeShapeType="1"/>
          </p:cNvSpPr>
          <p:nvPr/>
        </p:nvSpPr>
        <p:spPr bwMode="auto">
          <a:xfrm>
            <a:off x="3976688" y="4187825"/>
            <a:ext cx="2398712" cy="282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7460" name="Line 84"/>
          <p:cNvSpPr>
            <a:spLocks noChangeShapeType="1"/>
          </p:cNvSpPr>
          <p:nvPr/>
        </p:nvSpPr>
        <p:spPr bwMode="auto">
          <a:xfrm>
            <a:off x="6375400" y="4470400"/>
            <a:ext cx="1492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Cerebrum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Conscious thought, intellectual functions</a:t>
            </a:r>
          </a:p>
          <a:p>
            <a:r>
              <a:rPr lang="en-US" dirty="0" smtClean="0"/>
              <a:t>Hemispheres</a:t>
            </a:r>
          </a:p>
          <a:p>
            <a:pPr lvl="1"/>
            <a:r>
              <a:rPr lang="en-US" dirty="0" smtClean="0"/>
              <a:t>Not symmetrical</a:t>
            </a:r>
          </a:p>
          <a:p>
            <a:r>
              <a:rPr lang="en-US" dirty="0" smtClean="0"/>
              <a:t>Lobes</a:t>
            </a:r>
          </a:p>
          <a:p>
            <a:pPr lvl="1"/>
            <a:r>
              <a:rPr lang="en-US" dirty="0" smtClean="0"/>
              <a:t>5 lobes</a:t>
            </a:r>
          </a:p>
          <a:p>
            <a:r>
              <a:rPr lang="en-US" dirty="0" smtClean="0"/>
              <a:t>Wrinkles</a:t>
            </a:r>
          </a:p>
          <a:p>
            <a:pPr lvl="1"/>
            <a:r>
              <a:rPr lang="en-US" dirty="0" smtClean="0"/>
              <a:t>Ridge: </a:t>
            </a:r>
            <a:r>
              <a:rPr lang="en-US" dirty="0" err="1" smtClean="0"/>
              <a:t>gyrus</a:t>
            </a:r>
            <a:endParaRPr lang="en-US" dirty="0" smtClean="0"/>
          </a:p>
          <a:p>
            <a:pPr lvl="1"/>
            <a:r>
              <a:rPr lang="en-US" dirty="0" smtClean="0"/>
              <a:t>Depression: </a:t>
            </a:r>
            <a:r>
              <a:rPr lang="en-US" dirty="0" err="1" smtClean="0"/>
              <a:t>sulcus</a:t>
            </a:r>
            <a:endParaRPr lang="en-US" dirty="0" smtClean="0"/>
          </a:p>
          <a:p>
            <a:pPr lvl="1"/>
            <a:r>
              <a:rPr lang="en-US" dirty="0" smtClean="0"/>
              <a:t>Deep depression: fissure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Frontal Lobe</a:t>
            </a:r>
            <a:endParaRPr lang="en-US" sz="2800" dirty="0"/>
          </a:p>
        </p:txBody>
      </p:sp>
      <p:pic>
        <p:nvPicPr>
          <p:cNvPr id="6" name="Picture 95" descr="15_09Figureb-U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 t="-39885" b="-39885"/>
          <a:stretch>
            <a:fillRect/>
          </a:stretch>
        </p:blipFill>
        <p:spPr bwMode="auto">
          <a:prstGeom prst="rect">
            <a:avLst/>
          </a:prstGeom>
          <a:noFill/>
        </p:spPr>
      </p:pic>
      <p:sp>
        <p:nvSpPr>
          <p:cNvPr id="5" name="Tex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 smtClean="0"/>
              <a:t>Prefrontal cortex</a:t>
            </a:r>
          </a:p>
          <a:p>
            <a:pPr lvl="1"/>
            <a:r>
              <a:rPr lang="en-US" sz="2300" dirty="0" smtClean="0"/>
              <a:t>abstract intellectual functions</a:t>
            </a:r>
          </a:p>
          <a:p>
            <a:r>
              <a:rPr lang="en-US" sz="2400" dirty="0" smtClean="0"/>
              <a:t>Primary motor cortex</a:t>
            </a:r>
          </a:p>
          <a:p>
            <a:pPr lvl="1"/>
            <a:r>
              <a:rPr lang="en-US" sz="2300" dirty="0" smtClean="0"/>
              <a:t>Control intentional </a:t>
            </a:r>
            <a:r>
              <a:rPr lang="en-US" sz="2300" dirty="0" err="1" smtClean="0"/>
              <a:t>movemements</a:t>
            </a:r>
            <a:endParaRPr lang="en-US" sz="2300" dirty="0" smtClean="0"/>
          </a:p>
          <a:p>
            <a:pPr lvl="1"/>
            <a:r>
              <a:rPr lang="en-US" sz="2300" dirty="0" smtClean="0"/>
              <a:t>Secondary motor association area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Parietal Lobe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Primary Sensory Cortex</a:t>
            </a:r>
          </a:p>
          <a:p>
            <a:pPr>
              <a:buNone/>
            </a:pPr>
            <a:r>
              <a:rPr lang="en-US" dirty="0" smtClean="0"/>
              <a:t>	Conscious awareness of sensory input</a:t>
            </a:r>
          </a:p>
          <a:p>
            <a:pPr>
              <a:buNone/>
            </a:pPr>
            <a:r>
              <a:rPr lang="en-US" dirty="0" smtClean="0"/>
              <a:t>General Interpretive Area Interpretation of sensory information,</a:t>
            </a:r>
          </a:p>
          <a:p>
            <a:pPr>
              <a:buNone/>
            </a:pPr>
            <a:r>
              <a:rPr lang="en-US" dirty="0" smtClean="0"/>
              <a:t>	Usually located in one hemisphere, usually Left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5" name="Picture 95" descr="15_09Figureb-U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 t="-39885" b="-39885"/>
          <a:stretch>
            <a:fillRect/>
          </a:stretch>
        </p:blipFill>
        <p:spPr bwMode="auto"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39" name="Picture 355" descr="15_01Figure-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3588" y="136525"/>
            <a:ext cx="7615237" cy="6584950"/>
          </a:xfrm>
          <a:prstGeom prst="rect">
            <a:avLst/>
          </a:prstGeom>
          <a:noFill/>
        </p:spPr>
      </p:pic>
      <p:sp>
        <p:nvSpPr>
          <p:cNvPr id="41987" name="Rectangle 3"/>
          <p:cNvSpPr>
            <a:spLocks noChangeArrowheads="1"/>
          </p:cNvSpPr>
          <p:nvPr>
            <p:ph type="ctrTitle"/>
          </p:nvPr>
        </p:nvSpPr>
        <p:spPr bwMode="auto">
          <a:xfrm>
            <a:off x="152400" y="0"/>
            <a:ext cx="1981200" cy="304800"/>
          </a:xfrm>
          <a:noFill/>
          <a:ln w="3175"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</a:pPr>
            <a:r>
              <a:rPr lang="en-US" sz="1200">
                <a:latin typeface="Arial" pitchFamily="-102" charset="0"/>
              </a:rPr>
              <a:t>LE 15-1</a:t>
            </a:r>
          </a:p>
        </p:txBody>
      </p:sp>
      <p:sp>
        <p:nvSpPr>
          <p:cNvPr id="42241" name="Text Box 257"/>
          <p:cNvSpPr txBox="1">
            <a:spLocks noChangeArrowheads="1"/>
          </p:cNvSpPr>
          <p:nvPr/>
        </p:nvSpPr>
        <p:spPr bwMode="auto">
          <a:xfrm>
            <a:off x="7526338" y="469900"/>
            <a:ext cx="282575" cy="12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100" b="1">
                <a:latin typeface="Arial" pitchFamily="-102" charset="0"/>
              </a:rPr>
              <a:t>Gyri</a:t>
            </a:r>
            <a:endParaRPr lang="en-US" sz="1100"/>
          </a:p>
        </p:txBody>
      </p:sp>
      <p:sp>
        <p:nvSpPr>
          <p:cNvPr id="42297" name="Text Box 313"/>
          <p:cNvSpPr txBox="1">
            <a:spLocks noChangeArrowheads="1"/>
          </p:cNvSpPr>
          <p:nvPr/>
        </p:nvSpPr>
        <p:spPr bwMode="auto">
          <a:xfrm>
            <a:off x="7523163" y="796925"/>
            <a:ext cx="358775" cy="12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100" b="1">
                <a:latin typeface="Arial" pitchFamily="-102" charset="0"/>
              </a:rPr>
              <a:t>Sulci</a:t>
            </a:r>
            <a:endParaRPr lang="en-US" sz="1100"/>
          </a:p>
        </p:txBody>
      </p:sp>
      <p:sp>
        <p:nvSpPr>
          <p:cNvPr id="42298" name="Text Box 314"/>
          <p:cNvSpPr txBox="1">
            <a:spLocks noChangeArrowheads="1"/>
          </p:cNvSpPr>
          <p:nvPr/>
        </p:nvSpPr>
        <p:spPr bwMode="auto">
          <a:xfrm>
            <a:off x="7523163" y="1177925"/>
            <a:ext cx="663575" cy="10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100" b="1">
                <a:latin typeface="Arial" pitchFamily="-102" charset="0"/>
              </a:rPr>
              <a:t>Fissures</a:t>
            </a:r>
            <a:endParaRPr lang="en-US" sz="1100"/>
          </a:p>
        </p:txBody>
      </p:sp>
      <p:sp>
        <p:nvSpPr>
          <p:cNvPr id="42299" name="Text Box 315"/>
          <p:cNvSpPr txBox="1">
            <a:spLocks noChangeArrowheads="1"/>
          </p:cNvSpPr>
          <p:nvPr/>
        </p:nvSpPr>
        <p:spPr bwMode="auto">
          <a:xfrm>
            <a:off x="3214688" y="155575"/>
            <a:ext cx="8001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1100" b="1">
                <a:latin typeface="Arial" pitchFamily="-102" charset="0"/>
              </a:rPr>
              <a:t>Left cerebral</a:t>
            </a:r>
          </a:p>
          <a:p>
            <a:pPr algn="ctr">
              <a:lnSpc>
                <a:spcPct val="90000"/>
              </a:lnSpc>
            </a:pPr>
            <a:r>
              <a:rPr lang="en-US" sz="1100" b="1">
                <a:latin typeface="Arial" pitchFamily="-102" charset="0"/>
              </a:rPr>
              <a:t> hemisphere</a:t>
            </a:r>
            <a:endParaRPr lang="en-US" sz="1100"/>
          </a:p>
        </p:txBody>
      </p:sp>
      <p:sp>
        <p:nvSpPr>
          <p:cNvPr id="42300" name="Text Box 316"/>
          <p:cNvSpPr txBox="1">
            <a:spLocks noChangeArrowheads="1"/>
          </p:cNvSpPr>
          <p:nvPr/>
        </p:nvSpPr>
        <p:spPr bwMode="auto">
          <a:xfrm>
            <a:off x="4776788" y="4140200"/>
            <a:ext cx="447675" cy="26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100" b="1">
                <a:latin typeface="Arial" pitchFamily="-102" charset="0"/>
              </a:rPr>
              <a:t>Brain</a:t>
            </a:r>
          </a:p>
          <a:p>
            <a:pPr algn="l">
              <a:lnSpc>
                <a:spcPct val="90000"/>
              </a:lnSpc>
            </a:pPr>
            <a:r>
              <a:rPr lang="en-US" sz="1100" b="1">
                <a:latin typeface="Arial" pitchFamily="-102" charset="0"/>
              </a:rPr>
              <a:t>stem</a:t>
            </a:r>
            <a:endParaRPr lang="en-US" sz="1100"/>
          </a:p>
        </p:txBody>
      </p:sp>
      <p:sp>
        <p:nvSpPr>
          <p:cNvPr id="42301" name="Text Box 317"/>
          <p:cNvSpPr txBox="1">
            <a:spLocks noChangeArrowheads="1"/>
          </p:cNvSpPr>
          <p:nvPr/>
        </p:nvSpPr>
        <p:spPr bwMode="auto">
          <a:xfrm>
            <a:off x="6189663" y="3670300"/>
            <a:ext cx="447675" cy="26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1100" b="1">
                <a:latin typeface="Arial" pitchFamily="-102" charset="0"/>
              </a:rPr>
              <a:t>Spinal</a:t>
            </a:r>
          </a:p>
          <a:p>
            <a:pPr algn="ctr">
              <a:lnSpc>
                <a:spcPct val="90000"/>
              </a:lnSpc>
            </a:pPr>
            <a:r>
              <a:rPr lang="en-US" sz="1100" b="1">
                <a:latin typeface="Arial" pitchFamily="-102" charset="0"/>
              </a:rPr>
              <a:t>cord</a:t>
            </a:r>
            <a:endParaRPr lang="en-US" sz="1100"/>
          </a:p>
        </p:txBody>
      </p:sp>
      <p:sp>
        <p:nvSpPr>
          <p:cNvPr id="42302" name="Text Box 318"/>
          <p:cNvSpPr txBox="1">
            <a:spLocks noChangeArrowheads="1"/>
          </p:cNvSpPr>
          <p:nvPr/>
        </p:nvSpPr>
        <p:spPr bwMode="auto">
          <a:xfrm>
            <a:off x="1049338" y="2743200"/>
            <a:ext cx="1298575" cy="15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1100" b="1">
                <a:latin typeface="Arial" pitchFamily="-102" charset="0"/>
              </a:rPr>
              <a:t>HYPOTHALAMUS</a:t>
            </a:r>
            <a:endParaRPr lang="en-US" sz="1100"/>
          </a:p>
        </p:txBody>
      </p:sp>
      <p:sp>
        <p:nvSpPr>
          <p:cNvPr id="42303" name="Text Box 319"/>
          <p:cNvSpPr txBox="1">
            <a:spLocks noChangeArrowheads="1"/>
          </p:cNvSpPr>
          <p:nvPr/>
        </p:nvSpPr>
        <p:spPr bwMode="auto">
          <a:xfrm>
            <a:off x="820738" y="2032000"/>
            <a:ext cx="815975" cy="15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1100" b="1">
                <a:latin typeface="Arial" pitchFamily="-102" charset="0"/>
              </a:rPr>
              <a:t>THALAMUS</a:t>
            </a:r>
            <a:endParaRPr lang="en-US" sz="1100"/>
          </a:p>
        </p:txBody>
      </p:sp>
      <p:sp>
        <p:nvSpPr>
          <p:cNvPr id="42305" name="Text Box 321"/>
          <p:cNvSpPr txBox="1">
            <a:spLocks noChangeArrowheads="1"/>
          </p:cNvSpPr>
          <p:nvPr/>
        </p:nvSpPr>
        <p:spPr bwMode="auto">
          <a:xfrm>
            <a:off x="3043238" y="5746750"/>
            <a:ext cx="3109912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Char char="•"/>
            </a:pPr>
            <a:r>
              <a:rPr lang="en-US" sz="1100" b="1">
                <a:latin typeface="Arial" pitchFamily="-102" charset="0"/>
              </a:rPr>
              <a:t> Relays sensory information to thalamus and 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  to other portions of the brain stem</a:t>
            </a:r>
          </a:p>
          <a:p>
            <a:pPr algn="l">
              <a:lnSpc>
                <a:spcPct val="90000"/>
              </a:lnSpc>
              <a:buFont typeface="Times" pitchFamily="-102" charset="0"/>
              <a:buChar char="•"/>
            </a:pPr>
            <a:r>
              <a:rPr lang="en-US" sz="1100" b="1">
                <a:latin typeface="Arial" pitchFamily="-102" charset="0"/>
              </a:rPr>
              <a:t> Autonomic centers for regulation of visceral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  function (cardiovascular, respiratory, and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  digestive system activities)</a:t>
            </a:r>
          </a:p>
        </p:txBody>
      </p:sp>
      <p:sp>
        <p:nvSpPr>
          <p:cNvPr id="42308" name="Text Box 324"/>
          <p:cNvSpPr txBox="1">
            <a:spLocks noChangeArrowheads="1"/>
          </p:cNvSpPr>
          <p:nvPr/>
        </p:nvSpPr>
        <p:spPr bwMode="auto">
          <a:xfrm>
            <a:off x="6786563" y="3597275"/>
            <a:ext cx="1541462" cy="108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Char char="•"/>
            </a:pPr>
            <a:r>
              <a:rPr lang="en-US" sz="1100" b="1">
                <a:latin typeface="Arial" pitchFamily="-102" charset="0"/>
              </a:rPr>
              <a:t> Coordinates complex</a:t>
            </a:r>
          </a:p>
          <a:p>
            <a:pPr algn="l">
              <a:lnSpc>
                <a:spcPct val="90000"/>
              </a:lnSpc>
            </a:pPr>
            <a:r>
              <a:rPr lang="en-US" sz="1100" b="1">
                <a:latin typeface="Arial" pitchFamily="-102" charset="0"/>
              </a:rPr>
              <a:t>  somatic motor</a:t>
            </a:r>
          </a:p>
          <a:p>
            <a:pPr algn="l">
              <a:lnSpc>
                <a:spcPct val="90000"/>
              </a:lnSpc>
            </a:pPr>
            <a:r>
              <a:rPr lang="en-US" sz="1100" b="1">
                <a:latin typeface="Arial" pitchFamily="-102" charset="0"/>
              </a:rPr>
              <a:t>  patterns</a:t>
            </a:r>
          </a:p>
          <a:p>
            <a:pPr algn="l">
              <a:lnSpc>
                <a:spcPct val="90000"/>
              </a:lnSpc>
              <a:buFont typeface="Times" pitchFamily="-102" charset="0"/>
              <a:buChar char="•"/>
            </a:pPr>
            <a:r>
              <a:rPr lang="en-US" sz="1100" b="1">
                <a:latin typeface="Arial" pitchFamily="-102" charset="0"/>
              </a:rPr>
              <a:t> Adjusts output of</a:t>
            </a:r>
          </a:p>
          <a:p>
            <a:pPr algn="l">
              <a:lnSpc>
                <a:spcPct val="90000"/>
              </a:lnSpc>
            </a:pPr>
            <a:r>
              <a:rPr lang="en-US" sz="1100" b="1">
                <a:latin typeface="Arial" pitchFamily="-102" charset="0"/>
              </a:rPr>
              <a:t>  other somatic motor</a:t>
            </a:r>
          </a:p>
          <a:p>
            <a:pPr algn="l">
              <a:lnSpc>
                <a:spcPct val="90000"/>
              </a:lnSpc>
            </a:pPr>
            <a:r>
              <a:rPr lang="en-US" sz="1100" b="1">
                <a:latin typeface="Arial" pitchFamily="-102" charset="0"/>
              </a:rPr>
              <a:t>  centers in brain and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  spinal cord</a:t>
            </a:r>
            <a:endParaRPr lang="en-US" sz="1100"/>
          </a:p>
        </p:txBody>
      </p:sp>
      <p:sp>
        <p:nvSpPr>
          <p:cNvPr id="42309" name="Text Box 325"/>
          <p:cNvSpPr txBox="1">
            <a:spLocks noChangeArrowheads="1"/>
          </p:cNvSpPr>
          <p:nvPr/>
        </p:nvSpPr>
        <p:spPr bwMode="auto">
          <a:xfrm>
            <a:off x="839788" y="3943350"/>
            <a:ext cx="1604962" cy="103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Char char="•"/>
            </a:pPr>
            <a:r>
              <a:rPr lang="en-US" sz="1100" b="1">
                <a:latin typeface="Arial" pitchFamily="-102" charset="0"/>
              </a:rPr>
              <a:t> Processing of visual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  and auditory data</a:t>
            </a:r>
          </a:p>
          <a:p>
            <a:pPr algn="l">
              <a:lnSpc>
                <a:spcPct val="90000"/>
              </a:lnSpc>
              <a:buFont typeface="Times" pitchFamily="-102" charset="0"/>
              <a:buChar char="•"/>
            </a:pPr>
            <a:r>
              <a:rPr lang="en-US" sz="1100" b="1">
                <a:latin typeface="Arial" pitchFamily="-102" charset="0"/>
              </a:rPr>
              <a:t> Generation of reflexive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  somaic motor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  responses</a:t>
            </a:r>
          </a:p>
          <a:p>
            <a:pPr algn="l">
              <a:lnSpc>
                <a:spcPct val="90000"/>
              </a:lnSpc>
              <a:buFont typeface="Times" pitchFamily="-102" charset="0"/>
              <a:buChar char="•"/>
            </a:pPr>
            <a:r>
              <a:rPr lang="en-US" sz="1100" b="1">
                <a:latin typeface="Arial" pitchFamily="-102" charset="0"/>
              </a:rPr>
              <a:t> Maintenance of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  consciousness</a:t>
            </a:r>
          </a:p>
          <a:p>
            <a:pPr algn="l">
              <a:lnSpc>
                <a:spcPct val="90000"/>
              </a:lnSpc>
            </a:pPr>
            <a:endParaRPr lang="en-US" sz="1100"/>
          </a:p>
        </p:txBody>
      </p:sp>
      <p:sp>
        <p:nvSpPr>
          <p:cNvPr id="42310" name="Text Box 326"/>
          <p:cNvSpPr txBox="1">
            <a:spLocks noChangeArrowheads="1"/>
          </p:cNvSpPr>
          <p:nvPr/>
        </p:nvSpPr>
        <p:spPr bwMode="auto">
          <a:xfrm>
            <a:off x="839788" y="5435600"/>
            <a:ext cx="1668462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Char char="•"/>
            </a:pPr>
            <a:r>
              <a:rPr lang="en-US" sz="1100" b="1">
                <a:latin typeface="Arial" pitchFamily="-102" charset="0"/>
              </a:rPr>
              <a:t> Relays sensory 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  information to 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  cerebellum and 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  thalamus</a:t>
            </a:r>
          </a:p>
          <a:p>
            <a:pPr algn="l">
              <a:lnSpc>
                <a:spcPct val="90000"/>
              </a:lnSpc>
              <a:buFont typeface="Times" pitchFamily="-102" charset="0"/>
              <a:buChar char="•"/>
            </a:pPr>
            <a:r>
              <a:rPr lang="en-US" sz="1100" b="1">
                <a:latin typeface="Arial" pitchFamily="-102" charset="0"/>
              </a:rPr>
              <a:t> Subconscious 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  somatic and visceral 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  motor centers</a:t>
            </a:r>
          </a:p>
          <a:p>
            <a:pPr algn="l">
              <a:lnSpc>
                <a:spcPct val="90000"/>
              </a:lnSpc>
            </a:pPr>
            <a:endParaRPr lang="en-US" sz="1100"/>
          </a:p>
        </p:txBody>
      </p:sp>
      <p:sp>
        <p:nvSpPr>
          <p:cNvPr id="42312" name="Text Box 328"/>
          <p:cNvSpPr txBox="1">
            <a:spLocks noChangeArrowheads="1"/>
          </p:cNvSpPr>
          <p:nvPr/>
        </p:nvSpPr>
        <p:spPr bwMode="auto">
          <a:xfrm>
            <a:off x="833438" y="2921000"/>
            <a:ext cx="1744662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Char char="•"/>
            </a:pPr>
            <a:r>
              <a:rPr lang="en-US" sz="1100" b="1">
                <a:latin typeface="Arial" pitchFamily="-102" charset="0"/>
              </a:rPr>
              <a:t> Centers controlling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  emotions, autonomic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  functions, and hormone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  production</a:t>
            </a:r>
          </a:p>
          <a:p>
            <a:pPr algn="l">
              <a:lnSpc>
                <a:spcPct val="90000"/>
              </a:lnSpc>
            </a:pPr>
            <a:endParaRPr lang="en-US" sz="1100"/>
          </a:p>
        </p:txBody>
      </p:sp>
      <p:sp>
        <p:nvSpPr>
          <p:cNvPr id="42313" name="Text Box 329"/>
          <p:cNvSpPr txBox="1">
            <a:spLocks noChangeArrowheads="1"/>
          </p:cNvSpPr>
          <p:nvPr/>
        </p:nvSpPr>
        <p:spPr bwMode="auto">
          <a:xfrm>
            <a:off x="833438" y="2222500"/>
            <a:ext cx="1738312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Char char="•"/>
            </a:pPr>
            <a:r>
              <a:rPr lang="en-US" sz="1100" b="1">
                <a:latin typeface="Arial" pitchFamily="-102" charset="0"/>
              </a:rPr>
              <a:t> Relay and processing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  centers for sensory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  information</a:t>
            </a:r>
          </a:p>
        </p:txBody>
      </p:sp>
      <p:sp>
        <p:nvSpPr>
          <p:cNvPr id="42314" name="Text Box 330"/>
          <p:cNvSpPr txBox="1">
            <a:spLocks noChangeArrowheads="1"/>
          </p:cNvSpPr>
          <p:nvPr/>
        </p:nvSpPr>
        <p:spPr bwMode="auto">
          <a:xfrm>
            <a:off x="846138" y="806450"/>
            <a:ext cx="2665412" cy="8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buFont typeface="Times" pitchFamily="-102" charset="0"/>
              <a:buChar char="•"/>
            </a:pPr>
            <a:r>
              <a:rPr lang="en-US" sz="1000" b="1">
                <a:latin typeface="Arial" pitchFamily="-102" charset="0"/>
              </a:rPr>
              <a:t> Conscious thought processes,</a:t>
            </a:r>
          </a:p>
          <a:p>
            <a:pPr algn="l"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  intellectual functions</a:t>
            </a:r>
          </a:p>
          <a:p>
            <a:pPr algn="l">
              <a:buFont typeface="Times" pitchFamily="-102" charset="0"/>
              <a:buChar char="•"/>
            </a:pPr>
            <a:r>
              <a:rPr lang="en-US" sz="1000" b="1">
                <a:latin typeface="Arial" pitchFamily="-102" charset="0"/>
              </a:rPr>
              <a:t> Memory storage and processing</a:t>
            </a:r>
          </a:p>
          <a:p>
            <a:pPr algn="l">
              <a:buFont typeface="Times" pitchFamily="-102" charset="0"/>
              <a:buChar char="•"/>
            </a:pPr>
            <a:r>
              <a:rPr lang="en-US" sz="1000" b="1">
                <a:latin typeface="Arial" pitchFamily="-102" charset="0"/>
              </a:rPr>
              <a:t> Conscious and subconscious regulation</a:t>
            </a:r>
          </a:p>
          <a:p>
            <a:pPr algn="l"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  of skeletal muscle contractions</a:t>
            </a:r>
            <a:endParaRPr lang="en-US" sz="1000"/>
          </a:p>
        </p:txBody>
      </p:sp>
      <p:sp>
        <p:nvSpPr>
          <p:cNvPr id="42316" name="Line 332"/>
          <p:cNvSpPr>
            <a:spLocks noChangeShapeType="1"/>
          </p:cNvSpPr>
          <p:nvPr/>
        </p:nvSpPr>
        <p:spPr bwMode="auto">
          <a:xfrm flipV="1">
            <a:off x="3556000" y="946150"/>
            <a:ext cx="145732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317" name="Line 333"/>
          <p:cNvSpPr>
            <a:spLocks noChangeShapeType="1"/>
          </p:cNvSpPr>
          <p:nvPr/>
        </p:nvSpPr>
        <p:spPr bwMode="auto">
          <a:xfrm>
            <a:off x="4070350" y="234950"/>
            <a:ext cx="415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318" name="Line 334"/>
          <p:cNvSpPr>
            <a:spLocks noChangeShapeType="1"/>
          </p:cNvSpPr>
          <p:nvPr/>
        </p:nvSpPr>
        <p:spPr bwMode="auto">
          <a:xfrm flipH="1" flipV="1">
            <a:off x="4483100" y="234950"/>
            <a:ext cx="520700" cy="361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320" name="Line 336"/>
          <p:cNvSpPr>
            <a:spLocks noChangeShapeType="1"/>
          </p:cNvSpPr>
          <p:nvPr/>
        </p:nvSpPr>
        <p:spPr bwMode="auto">
          <a:xfrm>
            <a:off x="5918200" y="549275"/>
            <a:ext cx="1558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321" name="Line 337"/>
          <p:cNvSpPr>
            <a:spLocks noChangeShapeType="1"/>
          </p:cNvSpPr>
          <p:nvPr/>
        </p:nvSpPr>
        <p:spPr bwMode="auto">
          <a:xfrm flipV="1">
            <a:off x="6172200" y="555625"/>
            <a:ext cx="101600" cy="190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322" name="Line 338"/>
          <p:cNvSpPr>
            <a:spLocks noChangeShapeType="1"/>
          </p:cNvSpPr>
          <p:nvPr/>
        </p:nvSpPr>
        <p:spPr bwMode="auto">
          <a:xfrm flipV="1">
            <a:off x="6616700" y="885825"/>
            <a:ext cx="85725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323" name="Line 339"/>
          <p:cNvSpPr>
            <a:spLocks noChangeShapeType="1"/>
          </p:cNvSpPr>
          <p:nvPr/>
        </p:nvSpPr>
        <p:spPr bwMode="auto">
          <a:xfrm>
            <a:off x="6654800" y="638175"/>
            <a:ext cx="596900" cy="247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324" name="Line 340"/>
          <p:cNvSpPr>
            <a:spLocks noChangeShapeType="1"/>
          </p:cNvSpPr>
          <p:nvPr/>
        </p:nvSpPr>
        <p:spPr bwMode="auto">
          <a:xfrm flipV="1">
            <a:off x="5905500" y="1263650"/>
            <a:ext cx="1581150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325" name="Line 341"/>
          <p:cNvSpPr>
            <a:spLocks noChangeShapeType="1"/>
          </p:cNvSpPr>
          <p:nvPr/>
        </p:nvSpPr>
        <p:spPr bwMode="auto">
          <a:xfrm>
            <a:off x="5343525" y="844550"/>
            <a:ext cx="1127125" cy="4222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326" name="Line 342"/>
          <p:cNvSpPr>
            <a:spLocks noChangeShapeType="1"/>
          </p:cNvSpPr>
          <p:nvPr/>
        </p:nvSpPr>
        <p:spPr bwMode="auto">
          <a:xfrm>
            <a:off x="6918325" y="2505075"/>
            <a:ext cx="3175" cy="844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327" name="Line 343"/>
          <p:cNvSpPr>
            <a:spLocks noChangeShapeType="1"/>
          </p:cNvSpPr>
          <p:nvPr/>
        </p:nvSpPr>
        <p:spPr bwMode="auto">
          <a:xfrm>
            <a:off x="6410325" y="3429000"/>
            <a:ext cx="0" cy="241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328" name="Line 344"/>
          <p:cNvSpPr>
            <a:spLocks noChangeShapeType="1"/>
          </p:cNvSpPr>
          <p:nvPr/>
        </p:nvSpPr>
        <p:spPr bwMode="auto">
          <a:xfrm>
            <a:off x="3968750" y="3117850"/>
            <a:ext cx="676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329" name="Line 345"/>
          <p:cNvSpPr>
            <a:spLocks noChangeShapeType="1"/>
          </p:cNvSpPr>
          <p:nvPr/>
        </p:nvSpPr>
        <p:spPr bwMode="auto">
          <a:xfrm>
            <a:off x="4645025" y="3111500"/>
            <a:ext cx="0" cy="2206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330" name="Line 346"/>
          <p:cNvSpPr>
            <a:spLocks noChangeShapeType="1"/>
          </p:cNvSpPr>
          <p:nvPr/>
        </p:nvSpPr>
        <p:spPr bwMode="auto">
          <a:xfrm>
            <a:off x="4302125" y="5311775"/>
            <a:ext cx="3556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331" name="Line 347"/>
          <p:cNvSpPr>
            <a:spLocks noChangeShapeType="1"/>
          </p:cNvSpPr>
          <p:nvPr/>
        </p:nvSpPr>
        <p:spPr bwMode="auto">
          <a:xfrm>
            <a:off x="4638675" y="4216400"/>
            <a:ext cx="984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332" name="Line 348"/>
          <p:cNvSpPr>
            <a:spLocks noChangeShapeType="1"/>
          </p:cNvSpPr>
          <p:nvPr/>
        </p:nvSpPr>
        <p:spPr bwMode="auto">
          <a:xfrm flipH="1">
            <a:off x="3832225" y="5022850"/>
            <a:ext cx="3175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333" name="Line 349"/>
          <p:cNvSpPr>
            <a:spLocks noChangeShapeType="1"/>
          </p:cNvSpPr>
          <p:nvPr/>
        </p:nvSpPr>
        <p:spPr bwMode="auto">
          <a:xfrm>
            <a:off x="2495550" y="5486400"/>
            <a:ext cx="342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334" name="Line 350"/>
          <p:cNvSpPr>
            <a:spLocks noChangeShapeType="1"/>
          </p:cNvSpPr>
          <p:nvPr/>
        </p:nvSpPr>
        <p:spPr bwMode="auto">
          <a:xfrm flipH="1">
            <a:off x="2838450" y="4308475"/>
            <a:ext cx="415925" cy="11842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335" name="Line 351"/>
          <p:cNvSpPr>
            <a:spLocks noChangeShapeType="1"/>
          </p:cNvSpPr>
          <p:nvPr/>
        </p:nvSpPr>
        <p:spPr bwMode="auto">
          <a:xfrm>
            <a:off x="2489200" y="3981450"/>
            <a:ext cx="35242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336" name="Line 352"/>
          <p:cNvSpPr>
            <a:spLocks noChangeShapeType="1"/>
          </p:cNvSpPr>
          <p:nvPr/>
        </p:nvSpPr>
        <p:spPr bwMode="auto">
          <a:xfrm flipH="1">
            <a:off x="2838450" y="3635375"/>
            <a:ext cx="482600" cy="349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337" name="Line 353"/>
          <p:cNvSpPr>
            <a:spLocks noChangeShapeType="1"/>
          </p:cNvSpPr>
          <p:nvPr/>
        </p:nvSpPr>
        <p:spPr bwMode="auto">
          <a:xfrm flipV="1">
            <a:off x="2584450" y="2105025"/>
            <a:ext cx="2540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338" name="Line 354"/>
          <p:cNvSpPr>
            <a:spLocks noChangeShapeType="1"/>
          </p:cNvSpPr>
          <p:nvPr/>
        </p:nvSpPr>
        <p:spPr bwMode="auto">
          <a:xfrm flipH="1" flipV="1">
            <a:off x="2838450" y="2101850"/>
            <a:ext cx="358775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Temporal Lobe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1295400"/>
            <a:ext cx="2590800" cy="449539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Auditory cortex</a:t>
            </a:r>
          </a:p>
          <a:p>
            <a:endParaRPr lang="en-US" sz="2800" dirty="0" smtClean="0"/>
          </a:p>
          <a:p>
            <a:r>
              <a:rPr lang="en-US" sz="2800" dirty="0" smtClean="0"/>
              <a:t>Olfactory cortex</a:t>
            </a:r>
            <a:endParaRPr lang="en-US" sz="2800" dirty="0"/>
          </a:p>
        </p:txBody>
      </p:sp>
      <p:pic>
        <p:nvPicPr>
          <p:cNvPr id="5" name="Picture 95" descr="15_09Figureb-U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t="-30206" b="-30206"/>
          <a:stretch>
            <a:fillRect/>
          </a:stretch>
        </p:blipFill>
        <p:spPr bwMode="auto"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Occipital Lobe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Visual Cortex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Visual Association Area</a:t>
            </a:r>
            <a:endParaRPr lang="en-US" dirty="0"/>
          </a:p>
        </p:txBody>
      </p:sp>
      <p:pic>
        <p:nvPicPr>
          <p:cNvPr id="5" name="Picture 95" descr="15_09Figureb-U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 t="-39885" b="-39885"/>
          <a:stretch>
            <a:fillRect/>
          </a:stretch>
        </p:blipFill>
        <p:spPr bwMode="auto"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Insula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Gustatory cortex</a:t>
            </a:r>
            <a:endParaRPr lang="en-US" sz="2000" b="1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95" descr="15_09Figureb-U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t="-30206" b="-30206"/>
          <a:stretch>
            <a:fillRect/>
          </a:stretch>
        </p:blipFill>
        <p:spPr bwMode="auto"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White matter in the cerebrum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Arcuate</a:t>
            </a:r>
            <a:r>
              <a:rPr lang="en-US" dirty="0" smtClean="0"/>
              <a:t> fibers</a:t>
            </a:r>
          </a:p>
          <a:p>
            <a:pPr lvl="1"/>
            <a:r>
              <a:rPr lang="en-US" dirty="0" smtClean="0"/>
              <a:t>From one </a:t>
            </a:r>
            <a:r>
              <a:rPr lang="en-US" dirty="0" err="1" smtClean="0"/>
              <a:t>gyrus</a:t>
            </a:r>
            <a:r>
              <a:rPr lang="en-US" dirty="0" smtClean="0"/>
              <a:t> to another</a:t>
            </a:r>
          </a:p>
          <a:p>
            <a:r>
              <a:rPr lang="en-US" dirty="0" smtClean="0"/>
              <a:t>Corpus </a:t>
            </a:r>
            <a:r>
              <a:rPr lang="en-US" dirty="0" err="1" smtClean="0"/>
              <a:t>Callosum</a:t>
            </a:r>
            <a:endParaRPr lang="en-US" dirty="0" smtClean="0"/>
          </a:p>
          <a:p>
            <a:pPr lvl="1"/>
            <a:r>
              <a:rPr lang="en-US" dirty="0" smtClean="0"/>
              <a:t>Between hemispheres</a:t>
            </a:r>
          </a:p>
          <a:p>
            <a:r>
              <a:rPr lang="en-US" dirty="0" smtClean="0"/>
              <a:t>Internal capsule</a:t>
            </a:r>
          </a:p>
          <a:p>
            <a:pPr lvl="1"/>
            <a:r>
              <a:rPr lang="en-US" dirty="0" smtClean="0"/>
              <a:t>Between basal nuclei, cortex, cerebellum, thalamus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12" name="Picture 76" descr="15_10Figure-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63" y="1617663"/>
            <a:ext cx="8548687" cy="3621087"/>
          </a:xfrm>
          <a:prstGeom prst="rect">
            <a:avLst/>
          </a:prstGeom>
          <a:noFill/>
        </p:spPr>
      </p:pic>
      <p:sp>
        <p:nvSpPr>
          <p:cNvPr id="347139" name="Rectangle 3"/>
          <p:cNvSpPr>
            <a:spLocks noChangeArrowheads="1"/>
          </p:cNvSpPr>
          <p:nvPr>
            <p:ph type="ctrTitle"/>
          </p:nvPr>
        </p:nvSpPr>
        <p:spPr bwMode="auto">
          <a:xfrm>
            <a:off x="152400" y="0"/>
            <a:ext cx="1981200" cy="304800"/>
          </a:xfrm>
          <a:noFill/>
          <a:ln w="3175"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</a:pPr>
            <a:r>
              <a:rPr lang="en-US" sz="1200">
                <a:latin typeface="Arial" pitchFamily="-102" charset="0"/>
              </a:rPr>
              <a:t>LE 15-10</a:t>
            </a:r>
          </a:p>
        </p:txBody>
      </p:sp>
      <p:sp>
        <p:nvSpPr>
          <p:cNvPr id="347155" name="Text Box 19"/>
          <p:cNvSpPr txBox="1">
            <a:spLocks noChangeArrowheads="1"/>
          </p:cNvSpPr>
          <p:nvPr/>
        </p:nvSpPr>
        <p:spPr bwMode="auto">
          <a:xfrm>
            <a:off x="1944688" y="4733925"/>
            <a:ext cx="809625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Lateral view</a:t>
            </a:r>
          </a:p>
        </p:txBody>
      </p:sp>
      <p:sp>
        <p:nvSpPr>
          <p:cNvPr id="347196" name="Text Box 60"/>
          <p:cNvSpPr txBox="1">
            <a:spLocks noChangeArrowheads="1"/>
          </p:cNvSpPr>
          <p:nvPr/>
        </p:nvSpPr>
        <p:spPr bwMode="auto">
          <a:xfrm>
            <a:off x="5945188" y="4911725"/>
            <a:ext cx="809625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Anterior view</a:t>
            </a:r>
          </a:p>
        </p:txBody>
      </p:sp>
      <p:sp>
        <p:nvSpPr>
          <p:cNvPr id="347197" name="Text Box 61"/>
          <p:cNvSpPr txBox="1">
            <a:spLocks noChangeArrowheads="1"/>
          </p:cNvSpPr>
          <p:nvPr/>
        </p:nvSpPr>
        <p:spPr bwMode="auto">
          <a:xfrm>
            <a:off x="7980363" y="2203450"/>
            <a:ext cx="936625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Corpus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callosum</a:t>
            </a:r>
          </a:p>
        </p:txBody>
      </p:sp>
      <p:sp>
        <p:nvSpPr>
          <p:cNvPr id="347198" name="Text Box 62"/>
          <p:cNvSpPr txBox="1">
            <a:spLocks noChangeArrowheads="1"/>
          </p:cNvSpPr>
          <p:nvPr/>
        </p:nvSpPr>
        <p:spPr bwMode="auto">
          <a:xfrm>
            <a:off x="3808413" y="1838325"/>
            <a:ext cx="5969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Arcuate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fibers</a:t>
            </a:r>
          </a:p>
        </p:txBody>
      </p:sp>
      <p:sp>
        <p:nvSpPr>
          <p:cNvPr id="347199" name="Text Box 63"/>
          <p:cNvSpPr txBox="1">
            <a:spLocks noChangeArrowheads="1"/>
          </p:cNvSpPr>
          <p:nvPr/>
        </p:nvSpPr>
        <p:spPr bwMode="auto">
          <a:xfrm>
            <a:off x="3795713" y="2359025"/>
            <a:ext cx="936625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Longitudinal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fasciculi</a:t>
            </a:r>
          </a:p>
        </p:txBody>
      </p:sp>
      <p:sp>
        <p:nvSpPr>
          <p:cNvPr id="347200" name="Text Box 64"/>
          <p:cNvSpPr txBox="1">
            <a:spLocks noChangeArrowheads="1"/>
          </p:cNvSpPr>
          <p:nvPr/>
        </p:nvSpPr>
        <p:spPr bwMode="auto">
          <a:xfrm>
            <a:off x="7980363" y="3422650"/>
            <a:ext cx="936625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Anterior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commissure</a:t>
            </a:r>
          </a:p>
        </p:txBody>
      </p:sp>
      <p:sp>
        <p:nvSpPr>
          <p:cNvPr id="347201" name="Text Box 65"/>
          <p:cNvSpPr txBox="1">
            <a:spLocks noChangeArrowheads="1"/>
          </p:cNvSpPr>
          <p:nvPr/>
        </p:nvSpPr>
        <p:spPr bwMode="auto">
          <a:xfrm>
            <a:off x="7977188" y="2651125"/>
            <a:ext cx="66992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Projection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fibers of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internal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capsule</a:t>
            </a:r>
          </a:p>
        </p:txBody>
      </p:sp>
      <p:sp>
        <p:nvSpPr>
          <p:cNvPr id="347202" name="Text Box 66"/>
          <p:cNvSpPr txBox="1">
            <a:spLocks noChangeArrowheads="1"/>
          </p:cNvSpPr>
          <p:nvPr/>
        </p:nvSpPr>
        <p:spPr bwMode="auto">
          <a:xfrm>
            <a:off x="7980363" y="1793875"/>
            <a:ext cx="936625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Longitudinal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100" b="1">
                <a:latin typeface="Arial" pitchFamily="-102" charset="0"/>
              </a:rPr>
              <a:t>fissure</a:t>
            </a:r>
          </a:p>
        </p:txBody>
      </p:sp>
      <p:sp>
        <p:nvSpPr>
          <p:cNvPr id="347203" name="Line 67"/>
          <p:cNvSpPr>
            <a:spLocks noChangeShapeType="1"/>
          </p:cNvSpPr>
          <p:nvPr/>
        </p:nvSpPr>
        <p:spPr bwMode="auto">
          <a:xfrm>
            <a:off x="6302375" y="3028950"/>
            <a:ext cx="1641475" cy="479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7204" name="Line 68"/>
          <p:cNvSpPr>
            <a:spLocks noChangeShapeType="1"/>
          </p:cNvSpPr>
          <p:nvPr/>
        </p:nvSpPr>
        <p:spPr bwMode="auto">
          <a:xfrm flipV="1">
            <a:off x="6626225" y="2730500"/>
            <a:ext cx="13208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7205" name="Line 69"/>
          <p:cNvSpPr>
            <a:spLocks noChangeShapeType="1"/>
          </p:cNvSpPr>
          <p:nvPr/>
        </p:nvSpPr>
        <p:spPr bwMode="auto">
          <a:xfrm flipV="1">
            <a:off x="6153150" y="1882775"/>
            <a:ext cx="1781175" cy="209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7206" name="Line 70"/>
          <p:cNvSpPr>
            <a:spLocks noChangeShapeType="1"/>
          </p:cNvSpPr>
          <p:nvPr/>
        </p:nvSpPr>
        <p:spPr bwMode="auto">
          <a:xfrm flipV="1">
            <a:off x="6261100" y="2289175"/>
            <a:ext cx="1679575" cy="146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7207" name="Line 71"/>
          <p:cNvSpPr>
            <a:spLocks noChangeShapeType="1"/>
          </p:cNvSpPr>
          <p:nvPr/>
        </p:nvSpPr>
        <p:spPr bwMode="auto">
          <a:xfrm>
            <a:off x="2044700" y="1920875"/>
            <a:ext cx="17113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7208" name="Line 72"/>
          <p:cNvSpPr>
            <a:spLocks noChangeShapeType="1"/>
          </p:cNvSpPr>
          <p:nvPr/>
        </p:nvSpPr>
        <p:spPr bwMode="auto">
          <a:xfrm flipV="1">
            <a:off x="2555875" y="1920875"/>
            <a:ext cx="638175" cy="323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7209" name="Line 73"/>
          <p:cNvSpPr>
            <a:spLocks noChangeShapeType="1"/>
          </p:cNvSpPr>
          <p:nvPr/>
        </p:nvSpPr>
        <p:spPr bwMode="auto">
          <a:xfrm flipV="1">
            <a:off x="2733675" y="1920875"/>
            <a:ext cx="460375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7210" name="Line 74"/>
          <p:cNvSpPr>
            <a:spLocks noChangeShapeType="1"/>
          </p:cNvSpPr>
          <p:nvPr/>
        </p:nvSpPr>
        <p:spPr bwMode="auto">
          <a:xfrm>
            <a:off x="2333625" y="2435225"/>
            <a:ext cx="1425575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7211" name="Line 75"/>
          <p:cNvSpPr>
            <a:spLocks noChangeShapeType="1"/>
          </p:cNvSpPr>
          <p:nvPr/>
        </p:nvSpPr>
        <p:spPr bwMode="auto">
          <a:xfrm flipV="1">
            <a:off x="3228975" y="2441575"/>
            <a:ext cx="409575" cy="479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Cranial Nerves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Nuclei originate in CNS: brain</a:t>
            </a:r>
          </a:p>
          <a:p>
            <a:r>
              <a:rPr lang="en-US" dirty="0" smtClean="0"/>
              <a:t>You need to know:</a:t>
            </a:r>
          </a:p>
          <a:p>
            <a:pPr lvl="1"/>
            <a:r>
              <a:rPr lang="en-US" dirty="0" smtClean="0"/>
              <a:t>Number and name</a:t>
            </a:r>
          </a:p>
          <a:p>
            <a:pPr lvl="1"/>
            <a:r>
              <a:rPr lang="en-US" dirty="0" smtClean="0"/>
              <a:t>Where originate</a:t>
            </a:r>
          </a:p>
          <a:p>
            <a:pPr lvl="1"/>
            <a:r>
              <a:rPr lang="en-US" dirty="0" smtClean="0"/>
              <a:t>Basic function, both motor and sensory</a:t>
            </a:r>
          </a:p>
          <a:p>
            <a:r>
              <a:rPr lang="en-US" dirty="0" smtClean="0"/>
              <a:t>Clinically important: window into function of mid and hind brain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107" name="Picture 131" descr="15_21Figureb-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088" y="136525"/>
            <a:ext cx="7743825" cy="6584950"/>
          </a:xfrm>
          <a:prstGeom prst="rect">
            <a:avLst/>
          </a:prstGeom>
          <a:noFill/>
        </p:spPr>
      </p:pic>
      <p:sp>
        <p:nvSpPr>
          <p:cNvPr id="382979" name="Rectangle 3"/>
          <p:cNvSpPr>
            <a:spLocks noChangeArrowheads="1"/>
          </p:cNvSpPr>
          <p:nvPr>
            <p:ph type="ctrTitle"/>
          </p:nvPr>
        </p:nvSpPr>
        <p:spPr bwMode="auto">
          <a:xfrm>
            <a:off x="0" y="0"/>
            <a:ext cx="1981200" cy="304800"/>
          </a:xfrm>
          <a:noFill/>
          <a:ln w="3175"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</a:pPr>
            <a:r>
              <a:rPr lang="en-US" sz="1200">
                <a:latin typeface="Arial" pitchFamily="-102" charset="0"/>
              </a:rPr>
              <a:t>LE 15-21b</a:t>
            </a:r>
          </a:p>
        </p:txBody>
      </p:sp>
      <p:sp>
        <p:nvSpPr>
          <p:cNvPr id="382982" name="Text Box 6"/>
          <p:cNvSpPr txBox="1">
            <a:spLocks noChangeArrowheads="1"/>
          </p:cNvSpPr>
          <p:nvPr/>
        </p:nvSpPr>
        <p:spPr bwMode="auto">
          <a:xfrm>
            <a:off x="1546225" y="138113"/>
            <a:ext cx="3281363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Olfactory bulb, termination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of olfactory nerve (N I)</a:t>
            </a:r>
          </a:p>
        </p:txBody>
      </p:sp>
      <p:sp>
        <p:nvSpPr>
          <p:cNvPr id="382983" name="Text Box 7"/>
          <p:cNvSpPr txBox="1">
            <a:spLocks noChangeArrowheads="1"/>
          </p:cNvSpPr>
          <p:nvPr/>
        </p:nvSpPr>
        <p:spPr bwMode="auto">
          <a:xfrm>
            <a:off x="2673350" y="747713"/>
            <a:ext cx="1776413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Olfactory tract</a:t>
            </a:r>
          </a:p>
        </p:txBody>
      </p:sp>
      <p:sp>
        <p:nvSpPr>
          <p:cNvPr id="382984" name="Text Box 8"/>
          <p:cNvSpPr txBox="1">
            <a:spLocks noChangeArrowheads="1"/>
          </p:cNvSpPr>
          <p:nvPr/>
        </p:nvSpPr>
        <p:spPr bwMode="auto">
          <a:xfrm>
            <a:off x="2787650" y="1100138"/>
            <a:ext cx="1604963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Optic chiasm</a:t>
            </a:r>
          </a:p>
        </p:txBody>
      </p:sp>
      <p:sp>
        <p:nvSpPr>
          <p:cNvPr id="382985" name="Text Box 9"/>
          <p:cNvSpPr txBox="1">
            <a:spLocks noChangeArrowheads="1"/>
          </p:cNvSpPr>
          <p:nvPr/>
        </p:nvSpPr>
        <p:spPr bwMode="auto">
          <a:xfrm>
            <a:off x="2384425" y="1503363"/>
            <a:ext cx="2151063" cy="23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Optic nerve (N II)</a:t>
            </a:r>
            <a:endParaRPr lang="en-US" sz="1000" b="1">
              <a:latin typeface="Arial" pitchFamily="-102" charset="0"/>
            </a:endParaRPr>
          </a:p>
        </p:txBody>
      </p:sp>
      <p:sp>
        <p:nvSpPr>
          <p:cNvPr id="382986" name="Text Box 10"/>
          <p:cNvSpPr txBox="1">
            <a:spLocks noChangeArrowheads="1"/>
          </p:cNvSpPr>
          <p:nvPr/>
        </p:nvSpPr>
        <p:spPr bwMode="auto">
          <a:xfrm>
            <a:off x="2730500" y="1855788"/>
            <a:ext cx="1662113" cy="23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 i="1">
                <a:latin typeface="Arial" pitchFamily="-102" charset="0"/>
              </a:rPr>
              <a:t>Infundibulum</a:t>
            </a:r>
          </a:p>
        </p:txBody>
      </p:sp>
      <p:sp>
        <p:nvSpPr>
          <p:cNvPr id="382987" name="Text Box 11"/>
          <p:cNvSpPr txBox="1">
            <a:spLocks noChangeArrowheads="1"/>
          </p:cNvSpPr>
          <p:nvPr/>
        </p:nvSpPr>
        <p:spPr bwMode="auto">
          <a:xfrm>
            <a:off x="1768475" y="2274888"/>
            <a:ext cx="290671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Oculomotor nerve (N III)</a:t>
            </a:r>
          </a:p>
        </p:txBody>
      </p:sp>
      <p:sp>
        <p:nvSpPr>
          <p:cNvPr id="382988" name="Text Box 12"/>
          <p:cNvSpPr txBox="1">
            <a:spLocks noChangeArrowheads="1"/>
          </p:cNvSpPr>
          <p:nvPr/>
        </p:nvSpPr>
        <p:spPr bwMode="auto">
          <a:xfrm>
            <a:off x="1955800" y="2678113"/>
            <a:ext cx="2671763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Trochlear nerve (N IV)</a:t>
            </a:r>
          </a:p>
        </p:txBody>
      </p:sp>
      <p:sp>
        <p:nvSpPr>
          <p:cNvPr id="382989" name="Text Box 13"/>
          <p:cNvSpPr txBox="1">
            <a:spLocks noChangeArrowheads="1"/>
          </p:cNvSpPr>
          <p:nvPr/>
        </p:nvSpPr>
        <p:spPr bwMode="auto">
          <a:xfrm>
            <a:off x="1939925" y="3087688"/>
            <a:ext cx="2722563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Trigeminal nerve (N V)</a:t>
            </a:r>
          </a:p>
        </p:txBody>
      </p:sp>
      <p:sp>
        <p:nvSpPr>
          <p:cNvPr id="382990" name="Text Box 14"/>
          <p:cNvSpPr txBox="1">
            <a:spLocks noChangeArrowheads="1"/>
          </p:cNvSpPr>
          <p:nvPr/>
        </p:nvSpPr>
        <p:spPr bwMode="auto">
          <a:xfrm>
            <a:off x="1905000" y="3513138"/>
            <a:ext cx="2805113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Abducens nerve (N VI)</a:t>
            </a:r>
          </a:p>
        </p:txBody>
      </p:sp>
      <p:sp>
        <p:nvSpPr>
          <p:cNvPr id="382991" name="Text Box 15"/>
          <p:cNvSpPr txBox="1">
            <a:spLocks noChangeArrowheads="1"/>
          </p:cNvSpPr>
          <p:nvPr/>
        </p:nvSpPr>
        <p:spPr bwMode="auto">
          <a:xfrm>
            <a:off x="2203450" y="3897313"/>
            <a:ext cx="237966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Facial nerve (N VII)</a:t>
            </a:r>
          </a:p>
        </p:txBody>
      </p:sp>
      <p:sp>
        <p:nvSpPr>
          <p:cNvPr id="382993" name="Text Box 17"/>
          <p:cNvSpPr txBox="1">
            <a:spLocks noChangeArrowheads="1"/>
          </p:cNvSpPr>
          <p:nvPr/>
        </p:nvSpPr>
        <p:spPr bwMode="auto">
          <a:xfrm>
            <a:off x="2355850" y="5138738"/>
            <a:ext cx="2182813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Vagus nerve (N X)</a:t>
            </a:r>
          </a:p>
        </p:txBody>
      </p:sp>
      <p:sp>
        <p:nvSpPr>
          <p:cNvPr id="382994" name="Text Box 18"/>
          <p:cNvSpPr txBox="1">
            <a:spLocks noChangeArrowheads="1"/>
          </p:cNvSpPr>
          <p:nvPr/>
        </p:nvSpPr>
        <p:spPr bwMode="auto">
          <a:xfrm>
            <a:off x="1673225" y="5538788"/>
            <a:ext cx="3065463" cy="271462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Hypoglossal nerve (N XII)</a:t>
            </a:r>
          </a:p>
        </p:txBody>
      </p:sp>
      <p:sp>
        <p:nvSpPr>
          <p:cNvPr id="382995" name="Text Box 19"/>
          <p:cNvSpPr txBox="1">
            <a:spLocks noChangeArrowheads="1"/>
          </p:cNvSpPr>
          <p:nvPr/>
        </p:nvSpPr>
        <p:spPr bwMode="auto">
          <a:xfrm>
            <a:off x="1885950" y="5932488"/>
            <a:ext cx="2773363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Accessory nerve (N XI)</a:t>
            </a:r>
          </a:p>
        </p:txBody>
      </p:sp>
      <p:sp>
        <p:nvSpPr>
          <p:cNvPr id="382998" name="Text Box 22"/>
          <p:cNvSpPr txBox="1">
            <a:spLocks noChangeArrowheads="1"/>
          </p:cNvSpPr>
          <p:nvPr/>
        </p:nvSpPr>
        <p:spPr bwMode="auto">
          <a:xfrm>
            <a:off x="701675" y="4322763"/>
            <a:ext cx="3808413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Vestibulocochlear nerve (N VIII)</a:t>
            </a:r>
          </a:p>
        </p:txBody>
      </p:sp>
      <p:sp>
        <p:nvSpPr>
          <p:cNvPr id="382999" name="Text Box 23"/>
          <p:cNvSpPr txBox="1">
            <a:spLocks noChangeArrowheads="1"/>
          </p:cNvSpPr>
          <p:nvPr/>
        </p:nvSpPr>
        <p:spPr bwMode="auto">
          <a:xfrm>
            <a:off x="746125" y="4729163"/>
            <a:ext cx="3808413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Glossopharyngeal nerve (N IX)</a:t>
            </a:r>
          </a:p>
        </p:txBody>
      </p:sp>
      <p:sp>
        <p:nvSpPr>
          <p:cNvPr id="383003" name="Text Box 27"/>
          <p:cNvSpPr txBox="1">
            <a:spLocks noChangeArrowheads="1"/>
          </p:cNvSpPr>
          <p:nvPr/>
        </p:nvSpPr>
        <p:spPr bwMode="auto">
          <a:xfrm>
            <a:off x="6276975" y="6262688"/>
            <a:ext cx="1497013" cy="23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Inferior view</a:t>
            </a:r>
          </a:p>
        </p:txBody>
      </p:sp>
      <p:sp>
        <p:nvSpPr>
          <p:cNvPr id="383062" name="Arc 86"/>
          <p:cNvSpPr>
            <a:spLocks/>
          </p:cNvSpPr>
          <p:nvPr/>
        </p:nvSpPr>
        <p:spPr bwMode="auto">
          <a:xfrm rot="-278034">
            <a:off x="5761038" y="3335338"/>
            <a:ext cx="327025" cy="123825"/>
          </a:xfrm>
          <a:custGeom>
            <a:avLst/>
            <a:gdLst>
              <a:gd name="G0" fmla="+- 21600 0 0"/>
              <a:gd name="G1" fmla="+- 14194 0 0"/>
              <a:gd name="G2" fmla="+- 21600 0 0"/>
              <a:gd name="T0" fmla="*/ 38710 w 43200"/>
              <a:gd name="T1" fmla="*/ 1012 h 35794"/>
              <a:gd name="T2" fmla="*/ 5319 w 43200"/>
              <a:gd name="T3" fmla="*/ 0 h 35794"/>
              <a:gd name="T4" fmla="*/ 21600 w 43200"/>
              <a:gd name="T5" fmla="*/ 14194 h 35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35794" fill="none" extrusionOk="0">
                <a:moveTo>
                  <a:pt x="38710" y="1011"/>
                </a:moveTo>
                <a:cubicBezTo>
                  <a:pt x="41621" y="4789"/>
                  <a:pt x="43200" y="9424"/>
                  <a:pt x="43200" y="14194"/>
                </a:cubicBezTo>
                <a:cubicBezTo>
                  <a:pt x="43200" y="26123"/>
                  <a:pt x="33529" y="35794"/>
                  <a:pt x="21600" y="35794"/>
                </a:cubicBezTo>
                <a:cubicBezTo>
                  <a:pt x="9670" y="35794"/>
                  <a:pt x="0" y="26123"/>
                  <a:pt x="0" y="14194"/>
                </a:cubicBezTo>
                <a:cubicBezTo>
                  <a:pt x="0" y="8975"/>
                  <a:pt x="1889" y="3933"/>
                  <a:pt x="5318" y="-1"/>
                </a:cubicBezTo>
              </a:path>
              <a:path w="43200" h="35794" stroke="0" extrusionOk="0">
                <a:moveTo>
                  <a:pt x="38710" y="1011"/>
                </a:moveTo>
                <a:cubicBezTo>
                  <a:pt x="41621" y="4789"/>
                  <a:pt x="43200" y="9424"/>
                  <a:pt x="43200" y="14194"/>
                </a:cubicBezTo>
                <a:cubicBezTo>
                  <a:pt x="43200" y="26123"/>
                  <a:pt x="33529" y="35794"/>
                  <a:pt x="21600" y="35794"/>
                </a:cubicBezTo>
                <a:cubicBezTo>
                  <a:pt x="9670" y="35794"/>
                  <a:pt x="0" y="26123"/>
                  <a:pt x="0" y="14194"/>
                </a:cubicBezTo>
                <a:cubicBezTo>
                  <a:pt x="0" y="8975"/>
                  <a:pt x="1889" y="3933"/>
                  <a:pt x="5318" y="-1"/>
                </a:cubicBezTo>
                <a:lnTo>
                  <a:pt x="21600" y="14194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500">
              <a:ea typeface="Geneva" pitchFamily="-102" charset="0"/>
              <a:cs typeface="Geneva" pitchFamily="-102" charset="0"/>
            </a:endParaRPr>
          </a:p>
        </p:txBody>
      </p:sp>
      <p:sp>
        <p:nvSpPr>
          <p:cNvPr id="383078" name="Line 102"/>
          <p:cNvSpPr>
            <a:spLocks noChangeShapeType="1"/>
          </p:cNvSpPr>
          <p:nvPr/>
        </p:nvSpPr>
        <p:spPr bwMode="auto">
          <a:xfrm>
            <a:off x="4708525" y="6051550"/>
            <a:ext cx="5905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3079" name="Line 103"/>
          <p:cNvSpPr>
            <a:spLocks noChangeShapeType="1"/>
          </p:cNvSpPr>
          <p:nvPr/>
        </p:nvSpPr>
        <p:spPr bwMode="auto">
          <a:xfrm>
            <a:off x="4803775" y="5661025"/>
            <a:ext cx="4889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3080" name="Line 104"/>
          <p:cNvSpPr>
            <a:spLocks noChangeShapeType="1"/>
          </p:cNvSpPr>
          <p:nvPr/>
        </p:nvSpPr>
        <p:spPr bwMode="auto">
          <a:xfrm>
            <a:off x="4572000" y="5280025"/>
            <a:ext cx="711200" cy="1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3081" name="Line 105"/>
          <p:cNvSpPr>
            <a:spLocks noChangeShapeType="1"/>
          </p:cNvSpPr>
          <p:nvPr/>
        </p:nvSpPr>
        <p:spPr bwMode="auto">
          <a:xfrm flipV="1">
            <a:off x="4559300" y="4311650"/>
            <a:ext cx="1612900" cy="552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3082" name="Line 106"/>
          <p:cNvSpPr>
            <a:spLocks noChangeShapeType="1"/>
          </p:cNvSpPr>
          <p:nvPr/>
        </p:nvSpPr>
        <p:spPr bwMode="auto">
          <a:xfrm>
            <a:off x="4578350" y="4460875"/>
            <a:ext cx="641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3084" name="Line 108"/>
          <p:cNvSpPr>
            <a:spLocks noChangeShapeType="1"/>
          </p:cNvSpPr>
          <p:nvPr/>
        </p:nvSpPr>
        <p:spPr bwMode="auto">
          <a:xfrm flipH="1">
            <a:off x="5213350" y="4102100"/>
            <a:ext cx="920750" cy="361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3085" name="Line 109"/>
          <p:cNvSpPr>
            <a:spLocks noChangeShapeType="1"/>
          </p:cNvSpPr>
          <p:nvPr/>
        </p:nvSpPr>
        <p:spPr bwMode="auto">
          <a:xfrm>
            <a:off x="4597400" y="4019550"/>
            <a:ext cx="469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3086" name="Line 110"/>
          <p:cNvSpPr>
            <a:spLocks noChangeShapeType="1"/>
          </p:cNvSpPr>
          <p:nvPr/>
        </p:nvSpPr>
        <p:spPr bwMode="auto">
          <a:xfrm flipH="1">
            <a:off x="5060950" y="3873500"/>
            <a:ext cx="1111250" cy="146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3087" name="Line 111"/>
          <p:cNvSpPr>
            <a:spLocks noChangeShapeType="1"/>
          </p:cNvSpPr>
          <p:nvPr/>
        </p:nvSpPr>
        <p:spPr bwMode="auto">
          <a:xfrm flipH="1">
            <a:off x="5060950" y="3943350"/>
            <a:ext cx="11049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3088" name="Line 112"/>
          <p:cNvSpPr>
            <a:spLocks noChangeShapeType="1"/>
          </p:cNvSpPr>
          <p:nvPr/>
        </p:nvSpPr>
        <p:spPr bwMode="auto">
          <a:xfrm>
            <a:off x="4711700" y="3625850"/>
            <a:ext cx="1708150" cy="69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3089" name="Line 113"/>
          <p:cNvSpPr>
            <a:spLocks noChangeShapeType="1"/>
          </p:cNvSpPr>
          <p:nvPr/>
        </p:nvSpPr>
        <p:spPr bwMode="auto">
          <a:xfrm>
            <a:off x="4692650" y="3219450"/>
            <a:ext cx="59690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3090" name="Line 114"/>
          <p:cNvSpPr>
            <a:spLocks noChangeShapeType="1"/>
          </p:cNvSpPr>
          <p:nvPr/>
        </p:nvSpPr>
        <p:spPr bwMode="auto">
          <a:xfrm>
            <a:off x="5286375" y="3225800"/>
            <a:ext cx="473075" cy="146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3091" name="Line 115"/>
          <p:cNvSpPr>
            <a:spLocks noChangeShapeType="1"/>
          </p:cNvSpPr>
          <p:nvPr/>
        </p:nvSpPr>
        <p:spPr bwMode="auto">
          <a:xfrm flipH="1">
            <a:off x="5276850" y="4565650"/>
            <a:ext cx="857250" cy="730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3092" name="Line 116"/>
          <p:cNvSpPr>
            <a:spLocks noChangeShapeType="1"/>
          </p:cNvSpPr>
          <p:nvPr/>
        </p:nvSpPr>
        <p:spPr bwMode="auto">
          <a:xfrm flipH="1">
            <a:off x="5289550" y="4495800"/>
            <a:ext cx="1123950" cy="1168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3093" name="Line 117"/>
          <p:cNvSpPr>
            <a:spLocks noChangeShapeType="1"/>
          </p:cNvSpPr>
          <p:nvPr/>
        </p:nvSpPr>
        <p:spPr bwMode="auto">
          <a:xfrm flipH="1">
            <a:off x="5295900" y="4851400"/>
            <a:ext cx="819150" cy="1200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3094" name="Line 118"/>
          <p:cNvSpPr>
            <a:spLocks noChangeShapeType="1"/>
          </p:cNvSpPr>
          <p:nvPr/>
        </p:nvSpPr>
        <p:spPr bwMode="auto">
          <a:xfrm>
            <a:off x="4851400" y="285750"/>
            <a:ext cx="1504950" cy="95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3095" name="Line 119"/>
          <p:cNvSpPr>
            <a:spLocks noChangeShapeType="1"/>
          </p:cNvSpPr>
          <p:nvPr/>
        </p:nvSpPr>
        <p:spPr bwMode="auto">
          <a:xfrm flipV="1">
            <a:off x="4470400" y="863600"/>
            <a:ext cx="1866900" cy="19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3096" name="Line 120"/>
          <p:cNvSpPr>
            <a:spLocks noChangeShapeType="1"/>
          </p:cNvSpPr>
          <p:nvPr/>
        </p:nvSpPr>
        <p:spPr bwMode="auto">
          <a:xfrm flipV="1">
            <a:off x="4552950" y="1638300"/>
            <a:ext cx="153035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3097" name="Line 121"/>
          <p:cNvSpPr>
            <a:spLocks noChangeShapeType="1"/>
          </p:cNvSpPr>
          <p:nvPr/>
        </p:nvSpPr>
        <p:spPr bwMode="auto">
          <a:xfrm flipH="1" flipV="1">
            <a:off x="6083300" y="1638300"/>
            <a:ext cx="304800" cy="317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3098" name="Line 122"/>
          <p:cNvSpPr>
            <a:spLocks noChangeShapeType="1"/>
          </p:cNvSpPr>
          <p:nvPr/>
        </p:nvSpPr>
        <p:spPr bwMode="auto">
          <a:xfrm flipH="1" flipV="1">
            <a:off x="6134100" y="1238250"/>
            <a:ext cx="635000" cy="1073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3099" name="Line 123"/>
          <p:cNvSpPr>
            <a:spLocks noChangeShapeType="1"/>
          </p:cNvSpPr>
          <p:nvPr/>
        </p:nvSpPr>
        <p:spPr bwMode="auto">
          <a:xfrm flipV="1">
            <a:off x="4441825" y="1238250"/>
            <a:ext cx="1695450" cy="1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3101" name="Line 125"/>
          <p:cNvSpPr>
            <a:spLocks noChangeShapeType="1"/>
          </p:cNvSpPr>
          <p:nvPr/>
        </p:nvSpPr>
        <p:spPr bwMode="auto">
          <a:xfrm>
            <a:off x="4438650" y="2000250"/>
            <a:ext cx="1638300" cy="1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3102" name="Line 126"/>
          <p:cNvSpPr>
            <a:spLocks noChangeShapeType="1"/>
          </p:cNvSpPr>
          <p:nvPr/>
        </p:nvSpPr>
        <p:spPr bwMode="auto">
          <a:xfrm flipH="1" flipV="1">
            <a:off x="6076950" y="2009775"/>
            <a:ext cx="685800" cy="488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3103" name="Line 127"/>
          <p:cNvSpPr>
            <a:spLocks noChangeShapeType="1"/>
          </p:cNvSpPr>
          <p:nvPr/>
        </p:nvSpPr>
        <p:spPr bwMode="auto">
          <a:xfrm>
            <a:off x="4762500" y="2400300"/>
            <a:ext cx="1003300" cy="1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3104" name="Line 128"/>
          <p:cNvSpPr>
            <a:spLocks noChangeShapeType="1"/>
          </p:cNvSpPr>
          <p:nvPr/>
        </p:nvSpPr>
        <p:spPr bwMode="auto">
          <a:xfrm flipH="1" flipV="1">
            <a:off x="5765800" y="2413000"/>
            <a:ext cx="52070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3105" name="Line 129"/>
          <p:cNvSpPr>
            <a:spLocks noChangeShapeType="1"/>
          </p:cNvSpPr>
          <p:nvPr/>
        </p:nvSpPr>
        <p:spPr bwMode="auto">
          <a:xfrm>
            <a:off x="4679950" y="2819400"/>
            <a:ext cx="98425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3106" name="Line 130"/>
          <p:cNvSpPr>
            <a:spLocks noChangeShapeType="1"/>
          </p:cNvSpPr>
          <p:nvPr/>
        </p:nvSpPr>
        <p:spPr bwMode="auto">
          <a:xfrm flipH="1" flipV="1">
            <a:off x="5664200" y="2825750"/>
            <a:ext cx="342900" cy="127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125" name="Picture 173" descr="15_22Figure-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863" y="1365250"/>
            <a:ext cx="8548687" cy="4127500"/>
          </a:xfrm>
          <a:prstGeom prst="rect">
            <a:avLst/>
          </a:prstGeom>
          <a:noFill/>
        </p:spPr>
      </p:pic>
      <p:sp>
        <p:nvSpPr>
          <p:cNvPr id="381955" name="Rectangle 3"/>
          <p:cNvSpPr>
            <a:spLocks noChangeArrowheads="1"/>
          </p:cNvSpPr>
          <p:nvPr>
            <p:ph type="ctrTitle"/>
          </p:nvPr>
        </p:nvSpPr>
        <p:spPr bwMode="auto">
          <a:xfrm>
            <a:off x="0" y="0"/>
            <a:ext cx="1981200" cy="304800"/>
          </a:xfrm>
          <a:noFill/>
          <a:ln w="3175"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</a:pPr>
            <a:r>
              <a:rPr lang="en-US" sz="1200">
                <a:latin typeface="Arial" pitchFamily="-102" charset="0"/>
              </a:rPr>
              <a:t>LE 15-22</a:t>
            </a:r>
          </a:p>
        </p:txBody>
      </p:sp>
      <p:sp>
        <p:nvSpPr>
          <p:cNvPr id="381978" name="Text Box 26"/>
          <p:cNvSpPr txBox="1">
            <a:spLocks noChangeArrowheads="1"/>
          </p:cNvSpPr>
          <p:nvPr/>
        </p:nvSpPr>
        <p:spPr bwMode="auto">
          <a:xfrm>
            <a:off x="2590800" y="3586163"/>
            <a:ext cx="1490663" cy="14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Olfactory epithelium</a:t>
            </a:r>
          </a:p>
        </p:txBody>
      </p:sp>
      <p:sp>
        <p:nvSpPr>
          <p:cNvPr id="382101" name="Text Box 149"/>
          <p:cNvSpPr txBox="1">
            <a:spLocks noChangeArrowheads="1"/>
          </p:cNvSpPr>
          <p:nvPr/>
        </p:nvSpPr>
        <p:spPr bwMode="auto">
          <a:xfrm>
            <a:off x="2927350" y="3170238"/>
            <a:ext cx="1160463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Cribriform plate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of ethmoid</a:t>
            </a:r>
          </a:p>
        </p:txBody>
      </p:sp>
      <p:sp>
        <p:nvSpPr>
          <p:cNvPr id="382102" name="Text Box 150"/>
          <p:cNvSpPr txBox="1">
            <a:spLocks noChangeArrowheads="1"/>
          </p:cNvSpPr>
          <p:nvPr/>
        </p:nvSpPr>
        <p:spPr bwMode="auto">
          <a:xfrm>
            <a:off x="3140075" y="2659063"/>
            <a:ext cx="954088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OLFACTORY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NERVE (N I)</a:t>
            </a:r>
          </a:p>
        </p:txBody>
      </p:sp>
      <p:sp>
        <p:nvSpPr>
          <p:cNvPr id="382103" name="Text Box 151"/>
          <p:cNvSpPr txBox="1">
            <a:spLocks noChangeArrowheads="1"/>
          </p:cNvSpPr>
          <p:nvPr/>
        </p:nvSpPr>
        <p:spPr bwMode="auto">
          <a:xfrm>
            <a:off x="2752725" y="2116138"/>
            <a:ext cx="1360488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Olfactory tract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(to olfactory cortex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of cerebrum)</a:t>
            </a:r>
          </a:p>
        </p:txBody>
      </p:sp>
      <p:sp>
        <p:nvSpPr>
          <p:cNvPr id="382104" name="Text Box 152"/>
          <p:cNvSpPr txBox="1">
            <a:spLocks noChangeArrowheads="1"/>
          </p:cNvSpPr>
          <p:nvPr/>
        </p:nvSpPr>
        <p:spPr bwMode="auto">
          <a:xfrm>
            <a:off x="2549525" y="1627188"/>
            <a:ext cx="2224088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Left olfactory bulb (termination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of olfactory nerve)</a:t>
            </a:r>
          </a:p>
        </p:txBody>
      </p:sp>
      <p:sp>
        <p:nvSpPr>
          <p:cNvPr id="382105" name="Line 153"/>
          <p:cNvSpPr>
            <a:spLocks noChangeShapeType="1"/>
          </p:cNvSpPr>
          <p:nvPr/>
        </p:nvSpPr>
        <p:spPr bwMode="auto">
          <a:xfrm>
            <a:off x="1565275" y="1714500"/>
            <a:ext cx="927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2106" name="Line 154"/>
          <p:cNvSpPr>
            <a:spLocks noChangeShapeType="1"/>
          </p:cNvSpPr>
          <p:nvPr/>
        </p:nvSpPr>
        <p:spPr bwMode="auto">
          <a:xfrm>
            <a:off x="1565275" y="2206625"/>
            <a:ext cx="131762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2107" name="Line 155"/>
          <p:cNvSpPr>
            <a:spLocks noChangeShapeType="1"/>
          </p:cNvSpPr>
          <p:nvPr/>
        </p:nvSpPr>
        <p:spPr bwMode="auto">
          <a:xfrm>
            <a:off x="4822825" y="1701800"/>
            <a:ext cx="2635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2108" name="Line 156"/>
          <p:cNvSpPr>
            <a:spLocks noChangeShapeType="1"/>
          </p:cNvSpPr>
          <p:nvPr/>
        </p:nvSpPr>
        <p:spPr bwMode="auto">
          <a:xfrm flipH="1" flipV="1">
            <a:off x="5086350" y="1701800"/>
            <a:ext cx="1355725" cy="815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2109" name="Line 157"/>
          <p:cNvSpPr>
            <a:spLocks noChangeShapeType="1"/>
          </p:cNvSpPr>
          <p:nvPr/>
        </p:nvSpPr>
        <p:spPr bwMode="auto">
          <a:xfrm>
            <a:off x="3994150" y="2206625"/>
            <a:ext cx="63817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2110" name="Line 158"/>
          <p:cNvSpPr>
            <a:spLocks noChangeShapeType="1"/>
          </p:cNvSpPr>
          <p:nvPr/>
        </p:nvSpPr>
        <p:spPr bwMode="auto">
          <a:xfrm flipH="1" flipV="1">
            <a:off x="4629150" y="2206625"/>
            <a:ext cx="1031875" cy="40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2111" name="Line 159"/>
          <p:cNvSpPr>
            <a:spLocks noChangeShapeType="1"/>
          </p:cNvSpPr>
          <p:nvPr/>
        </p:nvSpPr>
        <p:spPr bwMode="auto">
          <a:xfrm>
            <a:off x="4133850" y="2733675"/>
            <a:ext cx="189865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2112" name="Line 160"/>
          <p:cNvSpPr>
            <a:spLocks noChangeShapeType="1"/>
          </p:cNvSpPr>
          <p:nvPr/>
        </p:nvSpPr>
        <p:spPr bwMode="auto">
          <a:xfrm>
            <a:off x="4130675" y="3279775"/>
            <a:ext cx="3937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2113" name="Line 161"/>
          <p:cNvSpPr>
            <a:spLocks noChangeShapeType="1"/>
          </p:cNvSpPr>
          <p:nvPr/>
        </p:nvSpPr>
        <p:spPr bwMode="auto">
          <a:xfrm flipH="1">
            <a:off x="4521200" y="2765425"/>
            <a:ext cx="1454150" cy="517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2114" name="Line 162"/>
          <p:cNvSpPr>
            <a:spLocks noChangeShapeType="1"/>
          </p:cNvSpPr>
          <p:nvPr/>
        </p:nvSpPr>
        <p:spPr bwMode="auto">
          <a:xfrm>
            <a:off x="4117975" y="3676650"/>
            <a:ext cx="45720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2115" name="Line 163"/>
          <p:cNvSpPr>
            <a:spLocks noChangeShapeType="1"/>
          </p:cNvSpPr>
          <p:nvPr/>
        </p:nvSpPr>
        <p:spPr bwMode="auto">
          <a:xfrm flipV="1">
            <a:off x="4575175" y="2940050"/>
            <a:ext cx="1968500" cy="742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2116" name="Line 164"/>
          <p:cNvSpPr>
            <a:spLocks noChangeShapeType="1"/>
          </p:cNvSpPr>
          <p:nvPr/>
        </p:nvSpPr>
        <p:spPr bwMode="auto">
          <a:xfrm flipH="1">
            <a:off x="5842000" y="2971800"/>
            <a:ext cx="231775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2117" name="Line 165"/>
          <p:cNvSpPr>
            <a:spLocks noChangeShapeType="1"/>
          </p:cNvSpPr>
          <p:nvPr/>
        </p:nvSpPr>
        <p:spPr bwMode="auto">
          <a:xfrm flipV="1">
            <a:off x="6505575" y="2536825"/>
            <a:ext cx="1397000" cy="285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2118" name="Line 166"/>
          <p:cNvSpPr>
            <a:spLocks noChangeShapeType="1"/>
          </p:cNvSpPr>
          <p:nvPr/>
        </p:nvSpPr>
        <p:spPr bwMode="auto">
          <a:xfrm flipV="1">
            <a:off x="6934200" y="2670175"/>
            <a:ext cx="317500" cy="206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2119" name="Arc 167"/>
          <p:cNvSpPr>
            <a:spLocks/>
          </p:cNvSpPr>
          <p:nvPr/>
        </p:nvSpPr>
        <p:spPr bwMode="auto">
          <a:xfrm rot="-278034">
            <a:off x="6029325" y="2647950"/>
            <a:ext cx="652463" cy="122238"/>
          </a:xfrm>
          <a:custGeom>
            <a:avLst/>
            <a:gdLst>
              <a:gd name="G0" fmla="+- 21600 0 0"/>
              <a:gd name="G1" fmla="+- 12751 0 0"/>
              <a:gd name="G2" fmla="+- 21600 0 0"/>
              <a:gd name="T0" fmla="*/ 39704 w 43200"/>
              <a:gd name="T1" fmla="*/ 971 h 34351"/>
              <a:gd name="T2" fmla="*/ 4166 w 43200"/>
              <a:gd name="T3" fmla="*/ 0 h 34351"/>
              <a:gd name="T4" fmla="*/ 21600 w 43200"/>
              <a:gd name="T5" fmla="*/ 12751 h 34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34351" fill="none" extrusionOk="0">
                <a:moveTo>
                  <a:pt x="39704" y="970"/>
                </a:moveTo>
                <a:cubicBezTo>
                  <a:pt x="41985" y="4476"/>
                  <a:pt x="43200" y="8568"/>
                  <a:pt x="43200" y="12751"/>
                </a:cubicBezTo>
                <a:cubicBezTo>
                  <a:pt x="43200" y="24680"/>
                  <a:pt x="33529" y="34351"/>
                  <a:pt x="21600" y="34351"/>
                </a:cubicBezTo>
                <a:cubicBezTo>
                  <a:pt x="9670" y="34351"/>
                  <a:pt x="0" y="24680"/>
                  <a:pt x="0" y="12751"/>
                </a:cubicBezTo>
                <a:cubicBezTo>
                  <a:pt x="0" y="8166"/>
                  <a:pt x="1458" y="3700"/>
                  <a:pt x="4165" y="-1"/>
                </a:cubicBezTo>
              </a:path>
              <a:path w="43200" h="34351" stroke="0" extrusionOk="0">
                <a:moveTo>
                  <a:pt x="39704" y="970"/>
                </a:moveTo>
                <a:cubicBezTo>
                  <a:pt x="41985" y="4476"/>
                  <a:pt x="43200" y="8568"/>
                  <a:pt x="43200" y="12751"/>
                </a:cubicBezTo>
                <a:cubicBezTo>
                  <a:pt x="43200" y="24680"/>
                  <a:pt x="33529" y="34351"/>
                  <a:pt x="21600" y="34351"/>
                </a:cubicBezTo>
                <a:cubicBezTo>
                  <a:pt x="9670" y="34351"/>
                  <a:pt x="0" y="24680"/>
                  <a:pt x="0" y="12751"/>
                </a:cubicBezTo>
                <a:cubicBezTo>
                  <a:pt x="0" y="8166"/>
                  <a:pt x="1458" y="3700"/>
                  <a:pt x="4165" y="-1"/>
                </a:cubicBezTo>
                <a:lnTo>
                  <a:pt x="21600" y="12751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500">
              <a:ea typeface="Geneva" pitchFamily="-102" charset="0"/>
              <a:cs typeface="Geneva" pitchFamily="-102" charset="0"/>
            </a:endParaRPr>
          </a:p>
        </p:txBody>
      </p:sp>
      <p:sp>
        <p:nvSpPr>
          <p:cNvPr id="382121" name="Line 169"/>
          <p:cNvSpPr>
            <a:spLocks noChangeShapeType="1"/>
          </p:cNvSpPr>
          <p:nvPr/>
        </p:nvSpPr>
        <p:spPr bwMode="auto">
          <a:xfrm flipV="1">
            <a:off x="6149975" y="2654300"/>
            <a:ext cx="107950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2122" name="Line 170"/>
          <p:cNvSpPr>
            <a:spLocks noChangeShapeType="1"/>
          </p:cNvSpPr>
          <p:nvPr/>
        </p:nvSpPr>
        <p:spPr bwMode="auto">
          <a:xfrm flipV="1">
            <a:off x="6321425" y="2644775"/>
            <a:ext cx="12700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2123" name="Line 171"/>
          <p:cNvSpPr>
            <a:spLocks noChangeShapeType="1"/>
          </p:cNvSpPr>
          <p:nvPr/>
        </p:nvSpPr>
        <p:spPr bwMode="auto">
          <a:xfrm flipV="1">
            <a:off x="6496050" y="2638425"/>
            <a:ext cx="762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2124" name="Text Box 172"/>
          <p:cNvSpPr txBox="1">
            <a:spLocks noChangeArrowheads="1"/>
          </p:cNvSpPr>
          <p:nvPr/>
        </p:nvSpPr>
        <p:spPr bwMode="auto">
          <a:xfrm>
            <a:off x="7947025" y="2449513"/>
            <a:ext cx="9191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Olfactory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nerve fibers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101" name="Picture 53" descr="15_23Figure-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63" y="212725"/>
            <a:ext cx="8548687" cy="6432550"/>
          </a:xfrm>
          <a:prstGeom prst="rect">
            <a:avLst/>
          </a:prstGeom>
          <a:noFill/>
        </p:spPr>
      </p:pic>
      <p:sp>
        <p:nvSpPr>
          <p:cNvPr id="386051" name="Rectangle 3"/>
          <p:cNvSpPr>
            <a:spLocks noChangeArrowheads="1"/>
          </p:cNvSpPr>
          <p:nvPr>
            <p:ph type="ctrTitle"/>
          </p:nvPr>
        </p:nvSpPr>
        <p:spPr bwMode="auto">
          <a:xfrm>
            <a:off x="0" y="0"/>
            <a:ext cx="1981200" cy="304800"/>
          </a:xfrm>
          <a:noFill/>
          <a:ln w="3175"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</a:pPr>
            <a:r>
              <a:rPr lang="en-US" sz="1200">
                <a:latin typeface="Arial" pitchFamily="-102" charset="0"/>
              </a:rPr>
              <a:t>LE 15-23</a:t>
            </a:r>
          </a:p>
        </p:txBody>
      </p:sp>
      <p:sp>
        <p:nvSpPr>
          <p:cNvPr id="386075" name="Text Box 27"/>
          <p:cNvSpPr txBox="1">
            <a:spLocks noChangeArrowheads="1"/>
          </p:cNvSpPr>
          <p:nvPr/>
        </p:nvSpPr>
        <p:spPr bwMode="auto">
          <a:xfrm>
            <a:off x="7581900" y="1236663"/>
            <a:ext cx="1185863" cy="15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 i="1">
                <a:latin typeface="Arial" pitchFamily="-102" charset="0"/>
              </a:rPr>
              <a:t>Olfactory bulb</a:t>
            </a:r>
          </a:p>
        </p:txBody>
      </p:sp>
      <p:sp>
        <p:nvSpPr>
          <p:cNvPr id="386077" name="Arc 29"/>
          <p:cNvSpPr>
            <a:spLocks/>
          </p:cNvSpPr>
          <p:nvPr/>
        </p:nvSpPr>
        <p:spPr bwMode="auto">
          <a:xfrm rot="2044186" flipV="1">
            <a:off x="5929313" y="4329113"/>
            <a:ext cx="830262" cy="307975"/>
          </a:xfrm>
          <a:custGeom>
            <a:avLst/>
            <a:gdLst>
              <a:gd name="G0" fmla="+- 16689 0 0"/>
              <a:gd name="G1" fmla="+- 10873 0 0"/>
              <a:gd name="G2" fmla="+- 21600 0 0"/>
              <a:gd name="T0" fmla="*/ 35352 w 38289"/>
              <a:gd name="T1" fmla="*/ 0 h 32473"/>
              <a:gd name="T2" fmla="*/ 0 w 38289"/>
              <a:gd name="T3" fmla="*/ 24584 h 32473"/>
              <a:gd name="T4" fmla="*/ 16689 w 38289"/>
              <a:gd name="T5" fmla="*/ 10873 h 32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289" h="32473" fill="none" extrusionOk="0">
                <a:moveTo>
                  <a:pt x="35352" y="-1"/>
                </a:moveTo>
                <a:cubicBezTo>
                  <a:pt x="37275" y="3300"/>
                  <a:pt x="38289" y="7052"/>
                  <a:pt x="38289" y="10873"/>
                </a:cubicBezTo>
                <a:cubicBezTo>
                  <a:pt x="38289" y="22802"/>
                  <a:pt x="28618" y="32473"/>
                  <a:pt x="16689" y="32473"/>
                </a:cubicBezTo>
                <a:cubicBezTo>
                  <a:pt x="10225" y="32472"/>
                  <a:pt x="4102" y="29578"/>
                  <a:pt x="-1" y="24584"/>
                </a:cubicBezTo>
              </a:path>
              <a:path w="38289" h="32473" stroke="0" extrusionOk="0">
                <a:moveTo>
                  <a:pt x="35352" y="-1"/>
                </a:moveTo>
                <a:cubicBezTo>
                  <a:pt x="37275" y="3300"/>
                  <a:pt x="38289" y="7052"/>
                  <a:pt x="38289" y="10873"/>
                </a:cubicBezTo>
                <a:cubicBezTo>
                  <a:pt x="38289" y="22802"/>
                  <a:pt x="28618" y="32473"/>
                  <a:pt x="16689" y="32473"/>
                </a:cubicBezTo>
                <a:cubicBezTo>
                  <a:pt x="10225" y="32472"/>
                  <a:pt x="4102" y="29578"/>
                  <a:pt x="-1" y="24584"/>
                </a:cubicBezTo>
                <a:lnTo>
                  <a:pt x="16689" y="10873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rot="10800000" wrap="none" anchor="ctr">
            <a:prstTxWarp prst="textNoShape">
              <a:avLst/>
            </a:prstTxWarp>
          </a:bodyPr>
          <a:lstStyle/>
          <a:p>
            <a:pPr algn="ctr"/>
            <a:endParaRPr lang="en-US" sz="1500">
              <a:ea typeface="Geneva" pitchFamily="-102" charset="0"/>
              <a:cs typeface="Geneva" pitchFamily="-102" charset="0"/>
            </a:endParaRPr>
          </a:p>
        </p:txBody>
      </p:sp>
      <p:sp>
        <p:nvSpPr>
          <p:cNvPr id="386078" name="Text Box 30"/>
          <p:cNvSpPr txBox="1">
            <a:spLocks noChangeArrowheads="1"/>
          </p:cNvSpPr>
          <p:nvPr/>
        </p:nvSpPr>
        <p:spPr bwMode="auto">
          <a:xfrm>
            <a:off x="7581900" y="1519238"/>
            <a:ext cx="1233488" cy="15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 i="1">
                <a:latin typeface="Arial" pitchFamily="-102" charset="0"/>
              </a:rPr>
              <a:t>Olfactory tract</a:t>
            </a:r>
          </a:p>
        </p:txBody>
      </p:sp>
      <p:sp>
        <p:nvSpPr>
          <p:cNvPr id="386079" name="Text Box 31"/>
          <p:cNvSpPr txBox="1">
            <a:spLocks noChangeArrowheads="1"/>
          </p:cNvSpPr>
          <p:nvPr/>
        </p:nvSpPr>
        <p:spPr bwMode="auto">
          <a:xfrm>
            <a:off x="7715250" y="2433638"/>
            <a:ext cx="7223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 i="1">
                <a:latin typeface="Arial" pitchFamily="-102" charset="0"/>
              </a:rPr>
              <a:t>Pituitary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 i="1">
                <a:latin typeface="Arial" pitchFamily="-102" charset="0"/>
              </a:rPr>
              <a:t>gland</a:t>
            </a:r>
          </a:p>
        </p:txBody>
      </p:sp>
      <p:sp>
        <p:nvSpPr>
          <p:cNvPr id="386080" name="Text Box 32"/>
          <p:cNvSpPr txBox="1">
            <a:spLocks noChangeArrowheads="1"/>
          </p:cNvSpPr>
          <p:nvPr/>
        </p:nvSpPr>
        <p:spPr bwMode="auto">
          <a:xfrm>
            <a:off x="7712075" y="3201988"/>
            <a:ext cx="1100138" cy="77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Lateral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geniculate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nucleus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(in thalamus)</a:t>
            </a:r>
          </a:p>
        </p:txBody>
      </p:sp>
      <p:sp>
        <p:nvSpPr>
          <p:cNvPr id="386081" name="Text Box 33"/>
          <p:cNvSpPr txBox="1">
            <a:spLocks noChangeArrowheads="1"/>
          </p:cNvSpPr>
          <p:nvPr/>
        </p:nvSpPr>
        <p:spPr bwMode="auto">
          <a:xfrm>
            <a:off x="7712075" y="4576763"/>
            <a:ext cx="868363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Optic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projection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fibers</a:t>
            </a:r>
          </a:p>
        </p:txBody>
      </p:sp>
      <p:sp>
        <p:nvSpPr>
          <p:cNvPr id="386082" name="Text Box 34"/>
          <p:cNvSpPr txBox="1">
            <a:spLocks noChangeArrowheads="1"/>
          </p:cNvSpPr>
          <p:nvPr/>
        </p:nvSpPr>
        <p:spPr bwMode="auto">
          <a:xfrm>
            <a:off x="4467225" y="6075363"/>
            <a:ext cx="1579563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Visual cortex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(in occipital lobes)</a:t>
            </a:r>
          </a:p>
        </p:txBody>
      </p:sp>
      <p:sp>
        <p:nvSpPr>
          <p:cNvPr id="386083" name="Text Box 35"/>
          <p:cNvSpPr txBox="1">
            <a:spLocks noChangeArrowheads="1"/>
          </p:cNvSpPr>
          <p:nvPr/>
        </p:nvSpPr>
        <p:spPr bwMode="auto">
          <a:xfrm>
            <a:off x="2320925" y="1522413"/>
            <a:ext cx="588963" cy="59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OPTIC</a:t>
            </a:r>
            <a:br>
              <a:rPr lang="en-US" sz="1400" b="1">
                <a:latin typeface="Arial" pitchFamily="-102" charset="0"/>
              </a:rPr>
            </a:br>
            <a:r>
              <a:rPr lang="en-US" sz="1400" b="1">
                <a:latin typeface="Arial" pitchFamily="-102" charset="0"/>
              </a:rPr>
              <a:t>NERVE</a:t>
            </a:r>
            <a:br>
              <a:rPr lang="en-US" sz="1400" b="1">
                <a:latin typeface="Arial" pitchFamily="-102" charset="0"/>
              </a:rPr>
            </a:br>
            <a:r>
              <a:rPr lang="en-US" sz="1400" b="1">
                <a:latin typeface="Arial" pitchFamily="-102" charset="0"/>
              </a:rPr>
              <a:t>(N II)</a:t>
            </a:r>
          </a:p>
        </p:txBody>
      </p:sp>
      <p:sp>
        <p:nvSpPr>
          <p:cNvPr id="386084" name="Text Box 36"/>
          <p:cNvSpPr txBox="1">
            <a:spLocks noChangeArrowheads="1"/>
          </p:cNvSpPr>
          <p:nvPr/>
        </p:nvSpPr>
        <p:spPr bwMode="auto">
          <a:xfrm>
            <a:off x="2317750" y="2255838"/>
            <a:ext cx="588963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Optic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chiasm</a:t>
            </a:r>
          </a:p>
        </p:txBody>
      </p:sp>
      <p:sp>
        <p:nvSpPr>
          <p:cNvPr id="386085" name="Text Box 37"/>
          <p:cNvSpPr txBox="1">
            <a:spLocks noChangeArrowheads="1"/>
          </p:cNvSpPr>
          <p:nvPr/>
        </p:nvSpPr>
        <p:spPr bwMode="auto">
          <a:xfrm>
            <a:off x="2447925" y="2862263"/>
            <a:ext cx="461963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Optic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tract</a:t>
            </a:r>
          </a:p>
        </p:txBody>
      </p:sp>
      <p:sp>
        <p:nvSpPr>
          <p:cNvPr id="386086" name="Text Box 38"/>
          <p:cNvSpPr txBox="1">
            <a:spLocks noChangeArrowheads="1"/>
          </p:cNvSpPr>
          <p:nvPr/>
        </p:nvSpPr>
        <p:spPr bwMode="auto">
          <a:xfrm>
            <a:off x="1377950" y="3465513"/>
            <a:ext cx="1338263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400" b="1" i="1">
                <a:latin typeface="Arial" pitchFamily="-102" charset="0"/>
              </a:rPr>
              <a:t>Mesencephalon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400" b="1" i="1">
                <a:latin typeface="Arial" pitchFamily="-102" charset="0"/>
              </a:rPr>
              <a:t>(cut)</a:t>
            </a:r>
          </a:p>
        </p:txBody>
      </p:sp>
      <p:sp>
        <p:nvSpPr>
          <p:cNvPr id="386087" name="Text Box 39"/>
          <p:cNvSpPr txBox="1">
            <a:spLocks noChangeArrowheads="1"/>
          </p:cNvSpPr>
          <p:nvPr/>
        </p:nvSpPr>
        <p:spPr bwMode="auto">
          <a:xfrm>
            <a:off x="4156075" y="792163"/>
            <a:ext cx="398463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Eye</a:t>
            </a:r>
          </a:p>
        </p:txBody>
      </p:sp>
      <p:sp>
        <p:nvSpPr>
          <p:cNvPr id="386088" name="Line 40"/>
          <p:cNvSpPr>
            <a:spLocks noChangeShapeType="1"/>
          </p:cNvSpPr>
          <p:nvPr/>
        </p:nvSpPr>
        <p:spPr bwMode="auto">
          <a:xfrm>
            <a:off x="2943225" y="1635125"/>
            <a:ext cx="1724025" cy="266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6089" name="Line 41"/>
          <p:cNvSpPr>
            <a:spLocks noChangeShapeType="1"/>
          </p:cNvSpPr>
          <p:nvPr/>
        </p:nvSpPr>
        <p:spPr bwMode="auto">
          <a:xfrm>
            <a:off x="2946400" y="2365375"/>
            <a:ext cx="2222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6090" name="Line 42"/>
          <p:cNvSpPr>
            <a:spLocks noChangeShapeType="1"/>
          </p:cNvSpPr>
          <p:nvPr/>
        </p:nvSpPr>
        <p:spPr bwMode="auto">
          <a:xfrm flipV="1">
            <a:off x="2936875" y="2768600"/>
            <a:ext cx="1844675" cy="209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6091" name="Line 43"/>
          <p:cNvSpPr>
            <a:spLocks noChangeShapeType="1"/>
          </p:cNvSpPr>
          <p:nvPr/>
        </p:nvSpPr>
        <p:spPr bwMode="auto">
          <a:xfrm flipV="1">
            <a:off x="2749550" y="3270250"/>
            <a:ext cx="2543175" cy="320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6092" name="Line 44"/>
          <p:cNvSpPr>
            <a:spLocks noChangeShapeType="1"/>
          </p:cNvSpPr>
          <p:nvPr/>
        </p:nvSpPr>
        <p:spPr bwMode="auto">
          <a:xfrm>
            <a:off x="5045075" y="5416550"/>
            <a:ext cx="209550" cy="5302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6093" name="Line 45"/>
          <p:cNvSpPr>
            <a:spLocks noChangeShapeType="1"/>
          </p:cNvSpPr>
          <p:nvPr/>
        </p:nvSpPr>
        <p:spPr bwMode="auto">
          <a:xfrm flipH="1">
            <a:off x="5251450" y="5416550"/>
            <a:ext cx="22225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6094" name="Line 46"/>
          <p:cNvSpPr>
            <a:spLocks noChangeShapeType="1"/>
          </p:cNvSpPr>
          <p:nvPr/>
        </p:nvSpPr>
        <p:spPr bwMode="auto">
          <a:xfrm>
            <a:off x="5254625" y="5949950"/>
            <a:ext cx="0" cy="127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6095" name="Line 47"/>
          <p:cNvSpPr>
            <a:spLocks noChangeShapeType="1"/>
          </p:cNvSpPr>
          <p:nvPr/>
        </p:nvSpPr>
        <p:spPr bwMode="auto">
          <a:xfrm flipV="1">
            <a:off x="5997575" y="3324225"/>
            <a:ext cx="167005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6096" name="Line 48"/>
          <p:cNvSpPr>
            <a:spLocks noChangeShapeType="1"/>
          </p:cNvSpPr>
          <p:nvPr/>
        </p:nvSpPr>
        <p:spPr bwMode="auto">
          <a:xfrm>
            <a:off x="5251450" y="2546350"/>
            <a:ext cx="241935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6097" name="Line 49"/>
          <p:cNvSpPr>
            <a:spLocks noChangeShapeType="1"/>
          </p:cNvSpPr>
          <p:nvPr/>
        </p:nvSpPr>
        <p:spPr bwMode="auto">
          <a:xfrm>
            <a:off x="5622925" y="1343025"/>
            <a:ext cx="1917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6098" name="Line 50"/>
          <p:cNvSpPr>
            <a:spLocks noChangeShapeType="1"/>
          </p:cNvSpPr>
          <p:nvPr/>
        </p:nvSpPr>
        <p:spPr bwMode="auto">
          <a:xfrm>
            <a:off x="5641975" y="1638300"/>
            <a:ext cx="1892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6099" name="Arc 51"/>
          <p:cNvSpPr>
            <a:spLocks/>
          </p:cNvSpPr>
          <p:nvPr/>
        </p:nvSpPr>
        <p:spPr bwMode="auto">
          <a:xfrm rot="-19756815">
            <a:off x="5799138" y="4322763"/>
            <a:ext cx="858837" cy="344487"/>
          </a:xfrm>
          <a:custGeom>
            <a:avLst/>
            <a:gdLst>
              <a:gd name="G0" fmla="+- 21600 0 0"/>
              <a:gd name="G1" fmla="+- 13478 0 0"/>
              <a:gd name="G2" fmla="+- 21600 0 0"/>
              <a:gd name="T0" fmla="*/ 36670 w 36670"/>
              <a:gd name="T1" fmla="*/ 28951 h 35078"/>
              <a:gd name="T2" fmla="*/ 4721 w 36670"/>
              <a:gd name="T3" fmla="*/ 0 h 35078"/>
              <a:gd name="T4" fmla="*/ 21600 w 36670"/>
              <a:gd name="T5" fmla="*/ 13478 h 35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670" h="35078" fill="none" extrusionOk="0">
                <a:moveTo>
                  <a:pt x="36670" y="28951"/>
                </a:moveTo>
                <a:cubicBezTo>
                  <a:pt x="32637" y="32879"/>
                  <a:pt x="27229" y="35077"/>
                  <a:pt x="21600" y="35077"/>
                </a:cubicBezTo>
                <a:cubicBezTo>
                  <a:pt x="9670" y="35078"/>
                  <a:pt x="0" y="25407"/>
                  <a:pt x="0" y="13478"/>
                </a:cubicBezTo>
                <a:cubicBezTo>
                  <a:pt x="0" y="8580"/>
                  <a:pt x="1664" y="3827"/>
                  <a:pt x="4720" y="-1"/>
                </a:cubicBezTo>
              </a:path>
              <a:path w="36670" h="35078" stroke="0" extrusionOk="0">
                <a:moveTo>
                  <a:pt x="36670" y="28951"/>
                </a:moveTo>
                <a:cubicBezTo>
                  <a:pt x="32637" y="32879"/>
                  <a:pt x="27229" y="35077"/>
                  <a:pt x="21600" y="35077"/>
                </a:cubicBezTo>
                <a:cubicBezTo>
                  <a:pt x="9670" y="35078"/>
                  <a:pt x="0" y="25407"/>
                  <a:pt x="0" y="13478"/>
                </a:cubicBezTo>
                <a:cubicBezTo>
                  <a:pt x="0" y="8580"/>
                  <a:pt x="1664" y="3827"/>
                  <a:pt x="4720" y="-1"/>
                </a:cubicBezTo>
                <a:lnTo>
                  <a:pt x="21600" y="13478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500">
              <a:ea typeface="Geneva" pitchFamily="-102" charset="0"/>
              <a:cs typeface="Geneva" pitchFamily="-102" charset="0"/>
            </a:endParaRPr>
          </a:p>
        </p:txBody>
      </p:sp>
      <p:sp>
        <p:nvSpPr>
          <p:cNvPr id="386100" name="Line 52"/>
          <p:cNvSpPr>
            <a:spLocks noChangeShapeType="1"/>
          </p:cNvSpPr>
          <p:nvPr/>
        </p:nvSpPr>
        <p:spPr bwMode="auto">
          <a:xfrm>
            <a:off x="6670675" y="4692650"/>
            <a:ext cx="10064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138" name="Picture 66" descr="15_24Figure-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63" y="941388"/>
            <a:ext cx="8548687" cy="4975225"/>
          </a:xfrm>
          <a:prstGeom prst="rect">
            <a:avLst/>
          </a:prstGeom>
          <a:noFill/>
        </p:spPr>
      </p:pic>
      <p:sp>
        <p:nvSpPr>
          <p:cNvPr id="387075" name="Rectangle 3"/>
          <p:cNvSpPr>
            <a:spLocks noChangeArrowheads="1"/>
          </p:cNvSpPr>
          <p:nvPr>
            <p:ph type="ctrTitle"/>
          </p:nvPr>
        </p:nvSpPr>
        <p:spPr bwMode="auto">
          <a:xfrm>
            <a:off x="0" y="0"/>
            <a:ext cx="1981200" cy="304800"/>
          </a:xfrm>
          <a:noFill/>
          <a:ln w="3175"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</a:pPr>
            <a:r>
              <a:rPr lang="en-US" sz="1200">
                <a:latin typeface="Arial" pitchFamily="-102" charset="0"/>
              </a:rPr>
              <a:t>LE 15-24</a:t>
            </a:r>
          </a:p>
        </p:txBody>
      </p:sp>
      <p:sp>
        <p:nvSpPr>
          <p:cNvPr id="387082" name="Text Box 10"/>
          <p:cNvSpPr txBox="1">
            <a:spLocks noChangeArrowheads="1"/>
          </p:cNvSpPr>
          <p:nvPr/>
        </p:nvSpPr>
        <p:spPr bwMode="auto">
          <a:xfrm>
            <a:off x="1925638" y="1968500"/>
            <a:ext cx="11938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 i="1">
                <a:latin typeface="Arial" pitchFamily="-102" charset="0"/>
              </a:rPr>
              <a:t>Superior rectus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 i="1">
                <a:latin typeface="Arial" pitchFamily="-102" charset="0"/>
              </a:rPr>
              <a:t>muscle</a:t>
            </a:r>
          </a:p>
        </p:txBody>
      </p:sp>
      <p:sp>
        <p:nvSpPr>
          <p:cNvPr id="387102" name="Text Box 30"/>
          <p:cNvSpPr txBox="1">
            <a:spLocks noChangeArrowheads="1"/>
          </p:cNvSpPr>
          <p:nvPr/>
        </p:nvSpPr>
        <p:spPr bwMode="auto">
          <a:xfrm>
            <a:off x="3132138" y="1792288"/>
            <a:ext cx="1031875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OPTIC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NERVE (N II)</a:t>
            </a:r>
          </a:p>
        </p:txBody>
      </p:sp>
      <p:sp>
        <p:nvSpPr>
          <p:cNvPr id="387103" name="Text Box 31"/>
          <p:cNvSpPr txBox="1">
            <a:spLocks noChangeArrowheads="1"/>
          </p:cNvSpPr>
          <p:nvPr/>
        </p:nvSpPr>
        <p:spPr bwMode="auto">
          <a:xfrm>
            <a:off x="5451475" y="2208213"/>
            <a:ext cx="11001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TROCHLEAR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NERVE (N IV)</a:t>
            </a:r>
          </a:p>
        </p:txBody>
      </p:sp>
      <p:sp>
        <p:nvSpPr>
          <p:cNvPr id="387104" name="Text Box 32"/>
          <p:cNvSpPr txBox="1">
            <a:spLocks noChangeArrowheads="1"/>
          </p:cNvSpPr>
          <p:nvPr/>
        </p:nvSpPr>
        <p:spPr bwMode="auto">
          <a:xfrm>
            <a:off x="4605338" y="1782763"/>
            <a:ext cx="11001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OCULOMOTOR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NERVE (N III)</a:t>
            </a:r>
          </a:p>
        </p:txBody>
      </p:sp>
      <p:sp>
        <p:nvSpPr>
          <p:cNvPr id="387105" name="Text Box 33"/>
          <p:cNvSpPr txBox="1">
            <a:spLocks noChangeArrowheads="1"/>
          </p:cNvSpPr>
          <p:nvPr/>
        </p:nvSpPr>
        <p:spPr bwMode="auto">
          <a:xfrm>
            <a:off x="4616450" y="5402263"/>
            <a:ext cx="11001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ABDUCENS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NERVE (N VI)</a:t>
            </a:r>
          </a:p>
        </p:txBody>
      </p:sp>
      <p:sp>
        <p:nvSpPr>
          <p:cNvPr id="387106" name="Text Box 34"/>
          <p:cNvSpPr txBox="1">
            <a:spLocks noChangeArrowheads="1"/>
          </p:cNvSpPr>
          <p:nvPr/>
        </p:nvSpPr>
        <p:spPr bwMode="auto">
          <a:xfrm>
            <a:off x="6762750" y="5043488"/>
            <a:ext cx="965200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 i="1">
                <a:latin typeface="Arial" pitchFamily="-102" charset="0"/>
              </a:rPr>
              <a:t>Facial nerve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 i="1">
                <a:latin typeface="Arial" pitchFamily="-102" charset="0"/>
              </a:rPr>
              <a:t>(N VII), cut</a:t>
            </a:r>
          </a:p>
        </p:txBody>
      </p:sp>
      <p:sp>
        <p:nvSpPr>
          <p:cNvPr id="387107" name="Text Box 35"/>
          <p:cNvSpPr txBox="1">
            <a:spLocks noChangeArrowheads="1"/>
          </p:cNvSpPr>
          <p:nvPr/>
        </p:nvSpPr>
        <p:spPr bwMode="auto">
          <a:xfrm>
            <a:off x="6759575" y="4473575"/>
            <a:ext cx="1346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 i="1">
                <a:latin typeface="Arial" pitchFamily="-102" charset="0"/>
              </a:rPr>
              <a:t>Vestibulocochlear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 i="1">
                <a:latin typeface="Arial" pitchFamily="-102" charset="0"/>
              </a:rPr>
              <a:t>nerve (N VIII), cut</a:t>
            </a:r>
          </a:p>
        </p:txBody>
      </p:sp>
      <p:sp>
        <p:nvSpPr>
          <p:cNvPr id="387108" name="Text Box 36"/>
          <p:cNvSpPr txBox="1">
            <a:spLocks noChangeArrowheads="1"/>
          </p:cNvSpPr>
          <p:nvPr/>
        </p:nvSpPr>
        <p:spPr bwMode="auto">
          <a:xfrm>
            <a:off x="6756400" y="4056063"/>
            <a:ext cx="1168400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 i="1">
                <a:latin typeface="Arial" pitchFamily="-102" charset="0"/>
              </a:rPr>
              <a:t>Trigeminal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 i="1">
                <a:latin typeface="Arial" pitchFamily="-102" charset="0"/>
              </a:rPr>
              <a:t>nerve (N V), cut</a:t>
            </a:r>
          </a:p>
        </p:txBody>
      </p:sp>
      <p:sp>
        <p:nvSpPr>
          <p:cNvPr id="387109" name="Text Box 37"/>
          <p:cNvSpPr txBox="1">
            <a:spLocks noChangeArrowheads="1"/>
          </p:cNvSpPr>
          <p:nvPr/>
        </p:nvSpPr>
        <p:spPr bwMode="auto">
          <a:xfrm>
            <a:off x="3125788" y="5395913"/>
            <a:ext cx="1008062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 i="1">
                <a:latin typeface="Arial" pitchFamily="-102" charset="0"/>
              </a:rPr>
              <a:t>Medial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 i="1">
                <a:latin typeface="Arial" pitchFamily="-102" charset="0"/>
              </a:rPr>
              <a:t>rectus muscle</a:t>
            </a:r>
          </a:p>
        </p:txBody>
      </p:sp>
      <p:sp>
        <p:nvSpPr>
          <p:cNvPr id="387110" name="Text Box 38"/>
          <p:cNvSpPr txBox="1">
            <a:spLocks noChangeArrowheads="1"/>
          </p:cNvSpPr>
          <p:nvPr/>
        </p:nvSpPr>
        <p:spPr bwMode="auto">
          <a:xfrm>
            <a:off x="3784600" y="5006975"/>
            <a:ext cx="1008063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 i="1">
                <a:latin typeface="Arial" pitchFamily="-102" charset="0"/>
              </a:rPr>
              <a:t>Lateral rectus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 i="1">
                <a:latin typeface="Arial" pitchFamily="-102" charset="0"/>
              </a:rPr>
              <a:t>muscle (cut)</a:t>
            </a:r>
          </a:p>
        </p:txBody>
      </p:sp>
      <p:sp>
        <p:nvSpPr>
          <p:cNvPr id="387111" name="Text Box 39"/>
          <p:cNvSpPr txBox="1">
            <a:spLocks noChangeArrowheads="1"/>
          </p:cNvSpPr>
          <p:nvPr/>
        </p:nvSpPr>
        <p:spPr bwMode="auto">
          <a:xfrm>
            <a:off x="1922463" y="5405438"/>
            <a:ext cx="1008062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 i="1">
                <a:latin typeface="Arial" pitchFamily="-102" charset="0"/>
              </a:rPr>
              <a:t>Inferior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 i="1">
                <a:latin typeface="Arial" pitchFamily="-102" charset="0"/>
              </a:rPr>
              <a:t> rectus muscle</a:t>
            </a:r>
          </a:p>
        </p:txBody>
      </p:sp>
      <p:sp>
        <p:nvSpPr>
          <p:cNvPr id="387112" name="Text Box 40"/>
          <p:cNvSpPr txBox="1">
            <a:spLocks noChangeArrowheads="1"/>
          </p:cNvSpPr>
          <p:nvPr/>
        </p:nvSpPr>
        <p:spPr bwMode="auto">
          <a:xfrm>
            <a:off x="2725738" y="4989513"/>
            <a:ext cx="7032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Ciliary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ganglion</a:t>
            </a:r>
          </a:p>
        </p:txBody>
      </p:sp>
      <p:sp>
        <p:nvSpPr>
          <p:cNvPr id="387113" name="Text Box 41"/>
          <p:cNvSpPr txBox="1">
            <a:spLocks noChangeArrowheads="1"/>
          </p:cNvSpPr>
          <p:nvPr/>
        </p:nvSpPr>
        <p:spPr bwMode="auto">
          <a:xfrm>
            <a:off x="377825" y="4414838"/>
            <a:ext cx="6604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 i="1">
                <a:latin typeface="Arial" pitchFamily="-102" charset="0"/>
              </a:rPr>
              <a:t>Inferior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 i="1">
                <a:latin typeface="Arial" pitchFamily="-102" charset="0"/>
              </a:rPr>
              <a:t>oblique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 i="1">
                <a:latin typeface="Arial" pitchFamily="-102" charset="0"/>
              </a:rPr>
              <a:t>muscle</a:t>
            </a:r>
          </a:p>
        </p:txBody>
      </p:sp>
      <p:sp>
        <p:nvSpPr>
          <p:cNvPr id="387114" name="Text Box 42"/>
          <p:cNvSpPr txBox="1">
            <a:spLocks noChangeArrowheads="1"/>
          </p:cNvSpPr>
          <p:nvPr/>
        </p:nvSpPr>
        <p:spPr bwMode="auto">
          <a:xfrm>
            <a:off x="344488" y="3094038"/>
            <a:ext cx="728662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 i="1">
                <a:latin typeface="Arial" pitchFamily="-102" charset="0"/>
              </a:rPr>
              <a:t>Levator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 i="1">
                <a:latin typeface="Arial" pitchFamily="-102" charset="0"/>
              </a:rPr>
              <a:t>palpebrae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 i="1">
                <a:latin typeface="Arial" pitchFamily="-102" charset="0"/>
              </a:rPr>
              <a:t>superioris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 i="1">
                <a:latin typeface="Arial" pitchFamily="-102" charset="0"/>
              </a:rPr>
              <a:t>muscle</a:t>
            </a:r>
          </a:p>
        </p:txBody>
      </p:sp>
      <p:sp>
        <p:nvSpPr>
          <p:cNvPr id="387115" name="Text Box 43"/>
          <p:cNvSpPr txBox="1">
            <a:spLocks noChangeArrowheads="1"/>
          </p:cNvSpPr>
          <p:nvPr/>
        </p:nvSpPr>
        <p:spPr bwMode="auto">
          <a:xfrm>
            <a:off x="369888" y="2246313"/>
            <a:ext cx="6604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 i="1">
                <a:latin typeface="Arial" pitchFamily="-102" charset="0"/>
              </a:rPr>
              <a:t>Superior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 i="1">
                <a:latin typeface="Arial" pitchFamily="-102" charset="0"/>
              </a:rPr>
              <a:t>oblique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200" b="1" i="1">
                <a:latin typeface="Arial" pitchFamily="-102" charset="0"/>
              </a:rPr>
              <a:t>muscle</a:t>
            </a:r>
          </a:p>
        </p:txBody>
      </p:sp>
      <p:sp>
        <p:nvSpPr>
          <p:cNvPr id="387116" name="Text Box 44"/>
          <p:cNvSpPr txBox="1">
            <a:spLocks noChangeArrowheads="1"/>
          </p:cNvSpPr>
          <p:nvPr/>
        </p:nvSpPr>
        <p:spPr bwMode="auto">
          <a:xfrm>
            <a:off x="4148138" y="2212975"/>
            <a:ext cx="558800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Optic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>
                <a:latin typeface="Arial" pitchFamily="-102" charset="0"/>
              </a:rPr>
              <a:t>chiasm</a:t>
            </a:r>
          </a:p>
        </p:txBody>
      </p:sp>
      <p:sp>
        <p:nvSpPr>
          <p:cNvPr id="387117" name="Text Box 45"/>
          <p:cNvSpPr txBox="1">
            <a:spLocks noChangeArrowheads="1"/>
          </p:cNvSpPr>
          <p:nvPr/>
        </p:nvSpPr>
        <p:spPr bwMode="auto">
          <a:xfrm>
            <a:off x="431800" y="2803525"/>
            <a:ext cx="644525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200" b="1" i="1">
                <a:latin typeface="Arial" pitchFamily="-102" charset="0"/>
              </a:rPr>
              <a:t>Trochlea</a:t>
            </a:r>
          </a:p>
        </p:txBody>
      </p:sp>
      <p:sp>
        <p:nvSpPr>
          <p:cNvPr id="387118" name="Line 46"/>
          <p:cNvSpPr>
            <a:spLocks noChangeShapeType="1"/>
          </p:cNvSpPr>
          <p:nvPr/>
        </p:nvSpPr>
        <p:spPr bwMode="auto">
          <a:xfrm>
            <a:off x="1060450" y="2347913"/>
            <a:ext cx="71438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7119" name="Line 47"/>
          <p:cNvSpPr>
            <a:spLocks noChangeShapeType="1"/>
          </p:cNvSpPr>
          <p:nvPr/>
        </p:nvSpPr>
        <p:spPr bwMode="auto">
          <a:xfrm flipH="1" flipV="1">
            <a:off x="1128713" y="2354263"/>
            <a:ext cx="1114425" cy="55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7120" name="Line 48"/>
          <p:cNvSpPr>
            <a:spLocks noChangeShapeType="1"/>
          </p:cNvSpPr>
          <p:nvPr/>
        </p:nvSpPr>
        <p:spPr bwMode="auto">
          <a:xfrm>
            <a:off x="1109663" y="2895600"/>
            <a:ext cx="676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7121" name="Line 49"/>
          <p:cNvSpPr>
            <a:spLocks noChangeShapeType="1"/>
          </p:cNvSpPr>
          <p:nvPr/>
        </p:nvSpPr>
        <p:spPr bwMode="auto">
          <a:xfrm>
            <a:off x="1117600" y="3192463"/>
            <a:ext cx="6175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7122" name="Line 50"/>
          <p:cNvSpPr>
            <a:spLocks noChangeShapeType="1"/>
          </p:cNvSpPr>
          <p:nvPr/>
        </p:nvSpPr>
        <p:spPr bwMode="auto">
          <a:xfrm>
            <a:off x="1058863" y="4527550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7123" name="Line 51"/>
          <p:cNvSpPr>
            <a:spLocks noChangeShapeType="1"/>
          </p:cNvSpPr>
          <p:nvPr/>
        </p:nvSpPr>
        <p:spPr bwMode="auto">
          <a:xfrm>
            <a:off x="2590800" y="4630738"/>
            <a:ext cx="3175" cy="739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7124" name="Line 52"/>
          <p:cNvSpPr>
            <a:spLocks noChangeShapeType="1"/>
          </p:cNvSpPr>
          <p:nvPr/>
        </p:nvSpPr>
        <p:spPr bwMode="auto">
          <a:xfrm>
            <a:off x="3065463" y="3929063"/>
            <a:ext cx="7937" cy="1023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7125" name="Line 53"/>
          <p:cNvSpPr>
            <a:spLocks noChangeShapeType="1"/>
          </p:cNvSpPr>
          <p:nvPr/>
        </p:nvSpPr>
        <p:spPr bwMode="auto">
          <a:xfrm>
            <a:off x="3624263" y="3911600"/>
            <a:ext cx="7937" cy="1447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7126" name="Line 54"/>
          <p:cNvSpPr>
            <a:spLocks noChangeShapeType="1"/>
          </p:cNvSpPr>
          <p:nvPr/>
        </p:nvSpPr>
        <p:spPr bwMode="auto">
          <a:xfrm>
            <a:off x="4284663" y="4259263"/>
            <a:ext cx="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7127" name="Line 55"/>
          <p:cNvSpPr>
            <a:spLocks noChangeShapeType="1"/>
          </p:cNvSpPr>
          <p:nvPr/>
        </p:nvSpPr>
        <p:spPr bwMode="auto">
          <a:xfrm>
            <a:off x="5240338" y="4598988"/>
            <a:ext cx="7937" cy="744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7128" name="Line 56"/>
          <p:cNvSpPr>
            <a:spLocks noChangeShapeType="1"/>
          </p:cNvSpPr>
          <p:nvPr/>
        </p:nvSpPr>
        <p:spPr bwMode="auto">
          <a:xfrm>
            <a:off x="5529263" y="3911600"/>
            <a:ext cx="1176337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7129" name="Line 57"/>
          <p:cNvSpPr>
            <a:spLocks noChangeShapeType="1"/>
          </p:cNvSpPr>
          <p:nvPr/>
        </p:nvSpPr>
        <p:spPr bwMode="auto">
          <a:xfrm flipV="1">
            <a:off x="5849938" y="4564063"/>
            <a:ext cx="881062" cy="7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7130" name="Line 58"/>
          <p:cNvSpPr>
            <a:spLocks noChangeShapeType="1"/>
          </p:cNvSpPr>
          <p:nvPr/>
        </p:nvSpPr>
        <p:spPr bwMode="auto">
          <a:xfrm>
            <a:off x="5757863" y="4643438"/>
            <a:ext cx="871537" cy="487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7131" name="Line 59"/>
          <p:cNvSpPr>
            <a:spLocks noChangeShapeType="1"/>
          </p:cNvSpPr>
          <p:nvPr/>
        </p:nvSpPr>
        <p:spPr bwMode="auto">
          <a:xfrm flipV="1">
            <a:off x="6624638" y="5127625"/>
            <a:ext cx="85725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7132" name="Line 60"/>
          <p:cNvSpPr>
            <a:spLocks noChangeShapeType="1"/>
          </p:cNvSpPr>
          <p:nvPr/>
        </p:nvSpPr>
        <p:spPr bwMode="auto">
          <a:xfrm flipV="1">
            <a:off x="2514600" y="2319338"/>
            <a:ext cx="0" cy="9318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7133" name="Line 61"/>
          <p:cNvSpPr>
            <a:spLocks noChangeShapeType="1"/>
          </p:cNvSpPr>
          <p:nvPr/>
        </p:nvSpPr>
        <p:spPr bwMode="auto">
          <a:xfrm flipV="1">
            <a:off x="3665538" y="2125663"/>
            <a:ext cx="0" cy="1539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7134" name="Line 62"/>
          <p:cNvSpPr>
            <a:spLocks noChangeShapeType="1"/>
          </p:cNvSpPr>
          <p:nvPr/>
        </p:nvSpPr>
        <p:spPr bwMode="auto">
          <a:xfrm flipV="1">
            <a:off x="4427538" y="2565400"/>
            <a:ext cx="0" cy="414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7135" name="Line 63"/>
          <p:cNvSpPr>
            <a:spLocks noChangeShapeType="1"/>
          </p:cNvSpPr>
          <p:nvPr/>
        </p:nvSpPr>
        <p:spPr bwMode="auto">
          <a:xfrm flipV="1">
            <a:off x="5976938" y="2573338"/>
            <a:ext cx="9525" cy="746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7136" name="Line 64"/>
          <p:cNvSpPr>
            <a:spLocks noChangeShapeType="1"/>
          </p:cNvSpPr>
          <p:nvPr/>
        </p:nvSpPr>
        <p:spPr bwMode="auto">
          <a:xfrm flipV="1">
            <a:off x="5021263" y="2624138"/>
            <a:ext cx="134937" cy="652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7137" name="Line 65"/>
          <p:cNvSpPr>
            <a:spLocks noChangeShapeType="1"/>
          </p:cNvSpPr>
          <p:nvPr/>
        </p:nvSpPr>
        <p:spPr bwMode="auto">
          <a:xfrm flipV="1">
            <a:off x="5156200" y="2141538"/>
            <a:ext cx="0" cy="482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Ventricles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areas of the brain</a:t>
            </a:r>
          </a:p>
          <a:p>
            <a:pPr lvl="1"/>
            <a:r>
              <a:rPr lang="en-US" dirty="0" smtClean="0"/>
              <a:t>Filled with Cerebral Spinal Fluid, lined with </a:t>
            </a:r>
            <a:r>
              <a:rPr lang="en-US" dirty="0" err="1" smtClean="0"/>
              <a:t>Ependymal</a:t>
            </a:r>
            <a:r>
              <a:rPr lang="en-US" dirty="0" smtClean="0"/>
              <a:t> cells</a:t>
            </a:r>
          </a:p>
          <a:p>
            <a:r>
              <a:rPr lang="en-US" dirty="0" smtClean="0"/>
              <a:t>Lateral ventricles (considered first and second)</a:t>
            </a:r>
          </a:p>
          <a:p>
            <a:pPr lvl="1"/>
            <a:r>
              <a:rPr lang="en-US" dirty="0" smtClean="0"/>
              <a:t>Separated by Septum </a:t>
            </a:r>
            <a:r>
              <a:rPr lang="en-US" dirty="0" err="1" smtClean="0"/>
              <a:t>pellucidum</a:t>
            </a:r>
            <a:endParaRPr lang="en-US" dirty="0" smtClean="0"/>
          </a:p>
          <a:p>
            <a:r>
              <a:rPr lang="en-US" dirty="0" smtClean="0"/>
              <a:t>Third ventricle</a:t>
            </a:r>
          </a:p>
          <a:p>
            <a:pPr lvl="1"/>
            <a:r>
              <a:rPr lang="en-US" dirty="0" smtClean="0"/>
              <a:t>Communicates with each lat ventricle through an </a:t>
            </a:r>
            <a:r>
              <a:rPr lang="en-US" dirty="0" err="1" smtClean="0"/>
              <a:t>interventricular</a:t>
            </a:r>
            <a:r>
              <a:rPr lang="en-US" dirty="0" smtClean="0"/>
              <a:t> foramen</a:t>
            </a:r>
          </a:p>
          <a:p>
            <a:r>
              <a:rPr lang="en-US" dirty="0" smtClean="0"/>
              <a:t>Provides nutrition on neurons</a:t>
            </a:r>
          </a:p>
          <a:p>
            <a:r>
              <a:rPr lang="en-US" dirty="0" smtClean="0"/>
              <a:t>Cushions the brain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181" name="Picture 85" descr="15_25Figure-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63" y="941388"/>
            <a:ext cx="8548687" cy="4981575"/>
          </a:xfrm>
          <a:prstGeom prst="rect">
            <a:avLst/>
          </a:prstGeom>
          <a:noFill/>
        </p:spPr>
      </p:pic>
      <p:sp>
        <p:nvSpPr>
          <p:cNvPr id="388099" name="Rectangle 3"/>
          <p:cNvSpPr>
            <a:spLocks noChangeArrowheads="1"/>
          </p:cNvSpPr>
          <p:nvPr>
            <p:ph type="ctrTitle"/>
          </p:nvPr>
        </p:nvSpPr>
        <p:spPr bwMode="auto">
          <a:xfrm>
            <a:off x="0" y="0"/>
            <a:ext cx="1981200" cy="304800"/>
          </a:xfrm>
          <a:noFill/>
          <a:ln w="3175"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</a:pPr>
            <a:r>
              <a:rPr lang="en-US" sz="1200">
                <a:latin typeface="Arial" pitchFamily="-102" charset="0"/>
              </a:rPr>
              <a:t>LE 15-25</a:t>
            </a:r>
          </a:p>
        </p:txBody>
      </p:sp>
      <p:sp>
        <p:nvSpPr>
          <p:cNvPr id="388139" name="Text Box 43"/>
          <p:cNvSpPr txBox="1">
            <a:spLocks noChangeArrowheads="1"/>
          </p:cNvSpPr>
          <p:nvPr/>
        </p:nvSpPr>
        <p:spPr bwMode="auto">
          <a:xfrm>
            <a:off x="2303463" y="4416425"/>
            <a:ext cx="1198562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Lingual nerve</a:t>
            </a:r>
          </a:p>
        </p:txBody>
      </p:sp>
      <p:sp>
        <p:nvSpPr>
          <p:cNvPr id="388140" name="Text Box 44"/>
          <p:cNvSpPr txBox="1">
            <a:spLocks noChangeArrowheads="1"/>
          </p:cNvSpPr>
          <p:nvPr/>
        </p:nvSpPr>
        <p:spPr bwMode="auto">
          <a:xfrm>
            <a:off x="1376363" y="4657725"/>
            <a:ext cx="2079625" cy="16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Submandibular ganglion</a:t>
            </a:r>
          </a:p>
        </p:txBody>
      </p:sp>
      <p:sp>
        <p:nvSpPr>
          <p:cNvPr id="388141" name="Text Box 45"/>
          <p:cNvSpPr txBox="1">
            <a:spLocks noChangeArrowheads="1"/>
          </p:cNvSpPr>
          <p:nvPr/>
        </p:nvSpPr>
        <p:spPr bwMode="auto">
          <a:xfrm>
            <a:off x="2376488" y="4891088"/>
            <a:ext cx="1109662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Mental nerve</a:t>
            </a:r>
          </a:p>
        </p:txBody>
      </p:sp>
      <p:sp>
        <p:nvSpPr>
          <p:cNvPr id="388142" name="Line 46"/>
          <p:cNvSpPr>
            <a:spLocks noChangeShapeType="1"/>
          </p:cNvSpPr>
          <p:nvPr/>
        </p:nvSpPr>
        <p:spPr bwMode="auto">
          <a:xfrm>
            <a:off x="3492500" y="4521200"/>
            <a:ext cx="180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8143" name="Line 47"/>
          <p:cNvSpPr>
            <a:spLocks noChangeShapeType="1"/>
          </p:cNvSpPr>
          <p:nvPr/>
        </p:nvSpPr>
        <p:spPr bwMode="auto">
          <a:xfrm>
            <a:off x="3497263" y="4764088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8144" name="Line 48"/>
          <p:cNvSpPr>
            <a:spLocks noChangeShapeType="1"/>
          </p:cNvSpPr>
          <p:nvPr/>
        </p:nvSpPr>
        <p:spPr bwMode="auto">
          <a:xfrm flipH="1">
            <a:off x="4792663" y="4516438"/>
            <a:ext cx="777875" cy="250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8145" name="Line 49"/>
          <p:cNvSpPr>
            <a:spLocks noChangeShapeType="1"/>
          </p:cNvSpPr>
          <p:nvPr/>
        </p:nvSpPr>
        <p:spPr bwMode="auto">
          <a:xfrm>
            <a:off x="3492500" y="4995863"/>
            <a:ext cx="11303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8146" name="Text Box 50"/>
          <p:cNvSpPr txBox="1">
            <a:spLocks noChangeArrowheads="1"/>
          </p:cNvSpPr>
          <p:nvPr/>
        </p:nvSpPr>
        <p:spPr bwMode="auto">
          <a:xfrm>
            <a:off x="2265363" y="3708400"/>
            <a:ext cx="9318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Infraorbital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nerve</a:t>
            </a:r>
          </a:p>
        </p:txBody>
      </p:sp>
      <p:sp>
        <p:nvSpPr>
          <p:cNvPr id="388147" name="Text Box 51"/>
          <p:cNvSpPr txBox="1">
            <a:spLocks noChangeArrowheads="1"/>
          </p:cNvSpPr>
          <p:nvPr/>
        </p:nvSpPr>
        <p:spPr bwMode="auto">
          <a:xfrm>
            <a:off x="2271713" y="3095625"/>
            <a:ext cx="9318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400" b="1" i="1">
                <a:latin typeface="Arial" pitchFamily="-102" charset="0"/>
              </a:rPr>
              <a:t>Foramen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400" b="1" i="1">
                <a:latin typeface="Arial" pitchFamily="-102" charset="0"/>
              </a:rPr>
              <a:t>rotundum</a:t>
            </a:r>
          </a:p>
        </p:txBody>
      </p:sp>
      <p:sp>
        <p:nvSpPr>
          <p:cNvPr id="388148" name="Text Box 52"/>
          <p:cNvSpPr txBox="1">
            <a:spLocks noChangeArrowheads="1"/>
          </p:cNvSpPr>
          <p:nvPr/>
        </p:nvSpPr>
        <p:spPr bwMode="auto">
          <a:xfrm>
            <a:off x="2554288" y="1981200"/>
            <a:ext cx="104933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Supraorbital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nerves</a:t>
            </a:r>
          </a:p>
        </p:txBody>
      </p:sp>
      <p:sp>
        <p:nvSpPr>
          <p:cNvPr id="388149" name="Text Box 53"/>
          <p:cNvSpPr txBox="1">
            <a:spLocks noChangeArrowheads="1"/>
          </p:cNvSpPr>
          <p:nvPr/>
        </p:nvSpPr>
        <p:spPr bwMode="auto">
          <a:xfrm>
            <a:off x="2230438" y="2559050"/>
            <a:ext cx="1376362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Ciliary ganglion</a:t>
            </a:r>
          </a:p>
        </p:txBody>
      </p:sp>
      <p:sp>
        <p:nvSpPr>
          <p:cNvPr id="388150" name="Line 54"/>
          <p:cNvSpPr>
            <a:spLocks noChangeShapeType="1"/>
          </p:cNvSpPr>
          <p:nvPr/>
        </p:nvSpPr>
        <p:spPr bwMode="auto">
          <a:xfrm flipV="1">
            <a:off x="3233738" y="3467100"/>
            <a:ext cx="1279525" cy="3635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8151" name="Line 55"/>
          <p:cNvSpPr>
            <a:spLocks noChangeShapeType="1"/>
          </p:cNvSpPr>
          <p:nvPr/>
        </p:nvSpPr>
        <p:spPr bwMode="auto">
          <a:xfrm flipV="1">
            <a:off x="3233738" y="3103563"/>
            <a:ext cx="2171700" cy="109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8152" name="Line 56"/>
          <p:cNvSpPr>
            <a:spLocks noChangeShapeType="1"/>
          </p:cNvSpPr>
          <p:nvPr/>
        </p:nvSpPr>
        <p:spPr bwMode="auto">
          <a:xfrm>
            <a:off x="3644900" y="2674938"/>
            <a:ext cx="1519238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8153" name="Line 57"/>
          <p:cNvSpPr>
            <a:spLocks noChangeShapeType="1"/>
          </p:cNvSpPr>
          <p:nvPr/>
        </p:nvSpPr>
        <p:spPr bwMode="auto">
          <a:xfrm flipV="1">
            <a:off x="3640138" y="2090738"/>
            <a:ext cx="635000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8154" name="Line 58"/>
          <p:cNvSpPr>
            <a:spLocks noChangeShapeType="1"/>
          </p:cNvSpPr>
          <p:nvPr/>
        </p:nvSpPr>
        <p:spPr bwMode="auto">
          <a:xfrm flipH="1">
            <a:off x="3814763" y="1930400"/>
            <a:ext cx="650875" cy="165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8155" name="Text Box 59"/>
          <p:cNvSpPr txBox="1">
            <a:spLocks noChangeArrowheads="1"/>
          </p:cNvSpPr>
          <p:nvPr/>
        </p:nvSpPr>
        <p:spPr bwMode="auto">
          <a:xfrm>
            <a:off x="4627563" y="949325"/>
            <a:ext cx="12779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 i="1">
                <a:latin typeface="Arial" pitchFamily="-102" charset="0"/>
              </a:rPr>
              <a:t>Superior orbital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 i="1">
                <a:latin typeface="Arial" pitchFamily="-102" charset="0"/>
              </a:rPr>
              <a:t>fissure</a:t>
            </a:r>
          </a:p>
        </p:txBody>
      </p:sp>
      <p:sp>
        <p:nvSpPr>
          <p:cNvPr id="388156" name="Text Box 60"/>
          <p:cNvSpPr txBox="1">
            <a:spLocks noChangeArrowheads="1"/>
          </p:cNvSpPr>
          <p:nvPr/>
        </p:nvSpPr>
        <p:spPr bwMode="auto">
          <a:xfrm>
            <a:off x="5751513" y="1211263"/>
            <a:ext cx="1008062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Ophthalmic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branch</a:t>
            </a:r>
          </a:p>
        </p:txBody>
      </p:sp>
      <p:sp>
        <p:nvSpPr>
          <p:cNvPr id="388157" name="Text Box 61"/>
          <p:cNvSpPr txBox="1">
            <a:spLocks noChangeArrowheads="1"/>
          </p:cNvSpPr>
          <p:nvPr/>
        </p:nvSpPr>
        <p:spPr bwMode="auto">
          <a:xfrm>
            <a:off x="6743700" y="952500"/>
            <a:ext cx="9493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Semilunar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ganglion</a:t>
            </a:r>
          </a:p>
        </p:txBody>
      </p:sp>
      <p:sp>
        <p:nvSpPr>
          <p:cNvPr id="388158" name="Text Box 62"/>
          <p:cNvSpPr txBox="1">
            <a:spLocks noChangeArrowheads="1"/>
          </p:cNvSpPr>
          <p:nvPr/>
        </p:nvSpPr>
        <p:spPr bwMode="auto">
          <a:xfrm>
            <a:off x="6640513" y="2641600"/>
            <a:ext cx="500062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 i="1">
                <a:latin typeface="Arial" pitchFamily="-102" charset="0"/>
              </a:rPr>
              <a:t>Pons</a:t>
            </a:r>
          </a:p>
        </p:txBody>
      </p:sp>
      <p:sp>
        <p:nvSpPr>
          <p:cNvPr id="388159" name="Line 63"/>
          <p:cNvSpPr>
            <a:spLocks noChangeShapeType="1"/>
          </p:cNvSpPr>
          <p:nvPr/>
        </p:nvSpPr>
        <p:spPr bwMode="auto">
          <a:xfrm flipH="1" flipV="1">
            <a:off x="5253038" y="1358900"/>
            <a:ext cx="12700" cy="11382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8160" name="Line 64"/>
          <p:cNvSpPr>
            <a:spLocks noChangeShapeType="1"/>
          </p:cNvSpPr>
          <p:nvPr/>
        </p:nvSpPr>
        <p:spPr bwMode="auto">
          <a:xfrm flipV="1">
            <a:off x="6040438" y="1985963"/>
            <a:ext cx="215900" cy="765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8161" name="Line 65"/>
          <p:cNvSpPr>
            <a:spLocks noChangeShapeType="1"/>
          </p:cNvSpPr>
          <p:nvPr/>
        </p:nvSpPr>
        <p:spPr bwMode="auto">
          <a:xfrm>
            <a:off x="6253163" y="1611313"/>
            <a:ext cx="0" cy="3730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8162" name="Line 66"/>
          <p:cNvSpPr>
            <a:spLocks noChangeShapeType="1"/>
          </p:cNvSpPr>
          <p:nvPr/>
        </p:nvSpPr>
        <p:spPr bwMode="auto">
          <a:xfrm flipV="1">
            <a:off x="6472238" y="1676400"/>
            <a:ext cx="741362" cy="1308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8163" name="Line 67"/>
          <p:cNvSpPr>
            <a:spLocks noChangeShapeType="1"/>
          </p:cNvSpPr>
          <p:nvPr/>
        </p:nvSpPr>
        <p:spPr bwMode="auto">
          <a:xfrm>
            <a:off x="7210425" y="1357313"/>
            <a:ext cx="4763" cy="3222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8164" name="Line 68"/>
          <p:cNvSpPr>
            <a:spLocks noChangeShapeType="1"/>
          </p:cNvSpPr>
          <p:nvPr/>
        </p:nvSpPr>
        <p:spPr bwMode="auto">
          <a:xfrm flipV="1">
            <a:off x="6599238" y="2951163"/>
            <a:ext cx="9525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8165" name="Line 69"/>
          <p:cNvSpPr>
            <a:spLocks noChangeShapeType="1"/>
          </p:cNvSpPr>
          <p:nvPr/>
        </p:nvSpPr>
        <p:spPr bwMode="auto">
          <a:xfrm>
            <a:off x="6100763" y="3017838"/>
            <a:ext cx="765175" cy="377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8166" name="Line 70"/>
          <p:cNvSpPr>
            <a:spLocks noChangeShapeType="1"/>
          </p:cNvSpPr>
          <p:nvPr/>
        </p:nvSpPr>
        <p:spPr bwMode="auto">
          <a:xfrm>
            <a:off x="6862763" y="3392488"/>
            <a:ext cx="68262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8167" name="Line 71"/>
          <p:cNvSpPr>
            <a:spLocks noChangeShapeType="1"/>
          </p:cNvSpPr>
          <p:nvPr/>
        </p:nvSpPr>
        <p:spPr bwMode="auto">
          <a:xfrm>
            <a:off x="5405438" y="3403600"/>
            <a:ext cx="1749425" cy="20526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8168" name="Line 72"/>
          <p:cNvSpPr>
            <a:spLocks noChangeShapeType="1"/>
          </p:cNvSpPr>
          <p:nvPr/>
        </p:nvSpPr>
        <p:spPr bwMode="auto">
          <a:xfrm flipV="1">
            <a:off x="7148513" y="5448300"/>
            <a:ext cx="285750" cy="47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8169" name="Line 73"/>
          <p:cNvSpPr>
            <a:spLocks noChangeShapeType="1"/>
          </p:cNvSpPr>
          <p:nvPr/>
        </p:nvSpPr>
        <p:spPr bwMode="auto">
          <a:xfrm>
            <a:off x="6083300" y="3644900"/>
            <a:ext cx="1176338" cy="13414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8170" name="Line 74"/>
          <p:cNvSpPr>
            <a:spLocks noChangeShapeType="1"/>
          </p:cNvSpPr>
          <p:nvPr/>
        </p:nvSpPr>
        <p:spPr bwMode="auto">
          <a:xfrm flipV="1">
            <a:off x="7253288" y="4983163"/>
            <a:ext cx="1809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8171" name="Line 75"/>
          <p:cNvSpPr>
            <a:spLocks noChangeShapeType="1"/>
          </p:cNvSpPr>
          <p:nvPr/>
        </p:nvSpPr>
        <p:spPr bwMode="auto">
          <a:xfrm>
            <a:off x="6210300" y="3581400"/>
            <a:ext cx="1046163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8172" name="Line 76"/>
          <p:cNvSpPr>
            <a:spLocks noChangeShapeType="1"/>
          </p:cNvSpPr>
          <p:nvPr/>
        </p:nvSpPr>
        <p:spPr bwMode="auto">
          <a:xfrm flipV="1">
            <a:off x="7250113" y="4618038"/>
            <a:ext cx="185737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8173" name="Line 77"/>
          <p:cNvSpPr>
            <a:spLocks noChangeShapeType="1"/>
          </p:cNvSpPr>
          <p:nvPr/>
        </p:nvSpPr>
        <p:spPr bwMode="auto">
          <a:xfrm>
            <a:off x="6210300" y="3302000"/>
            <a:ext cx="1041400" cy="876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8174" name="Line 78"/>
          <p:cNvSpPr>
            <a:spLocks noChangeShapeType="1"/>
          </p:cNvSpPr>
          <p:nvPr/>
        </p:nvSpPr>
        <p:spPr bwMode="auto">
          <a:xfrm>
            <a:off x="7243763" y="4175125"/>
            <a:ext cx="203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8175" name="Text Box 79"/>
          <p:cNvSpPr txBox="1">
            <a:spLocks noChangeArrowheads="1"/>
          </p:cNvSpPr>
          <p:nvPr/>
        </p:nvSpPr>
        <p:spPr bwMode="auto">
          <a:xfrm>
            <a:off x="7604125" y="2851150"/>
            <a:ext cx="1081088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TRIGEMINAL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NERVE (N V)</a:t>
            </a:r>
          </a:p>
        </p:txBody>
      </p:sp>
      <p:sp>
        <p:nvSpPr>
          <p:cNvPr id="388176" name="Text Box 80"/>
          <p:cNvSpPr txBox="1">
            <a:spLocks noChangeArrowheads="1"/>
          </p:cNvSpPr>
          <p:nvPr/>
        </p:nvSpPr>
        <p:spPr bwMode="auto">
          <a:xfrm>
            <a:off x="7589838" y="3295650"/>
            <a:ext cx="7556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Maxillary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branch</a:t>
            </a:r>
          </a:p>
        </p:txBody>
      </p:sp>
      <p:sp>
        <p:nvSpPr>
          <p:cNvPr id="388177" name="Text Box 81"/>
          <p:cNvSpPr txBox="1">
            <a:spLocks noChangeArrowheads="1"/>
          </p:cNvSpPr>
          <p:nvPr/>
        </p:nvSpPr>
        <p:spPr bwMode="auto">
          <a:xfrm>
            <a:off x="7483475" y="4071938"/>
            <a:ext cx="1260475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 i="1">
                <a:latin typeface="Arial" pitchFamily="-102" charset="0"/>
              </a:rPr>
              <a:t>Foramen ovale</a:t>
            </a:r>
          </a:p>
        </p:txBody>
      </p:sp>
      <p:sp>
        <p:nvSpPr>
          <p:cNvPr id="388178" name="Text Box 82"/>
          <p:cNvSpPr txBox="1">
            <a:spLocks noChangeArrowheads="1"/>
          </p:cNvSpPr>
          <p:nvPr/>
        </p:nvSpPr>
        <p:spPr bwMode="auto">
          <a:xfrm>
            <a:off x="7480300" y="4505325"/>
            <a:ext cx="11239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Otic ganglion</a:t>
            </a:r>
          </a:p>
        </p:txBody>
      </p:sp>
      <p:sp>
        <p:nvSpPr>
          <p:cNvPr id="388179" name="Text Box 83"/>
          <p:cNvSpPr txBox="1">
            <a:spLocks noChangeArrowheads="1"/>
          </p:cNvSpPr>
          <p:nvPr/>
        </p:nvSpPr>
        <p:spPr bwMode="auto">
          <a:xfrm>
            <a:off x="7480300" y="4873625"/>
            <a:ext cx="9683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Mandibular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branch</a:t>
            </a:r>
          </a:p>
        </p:txBody>
      </p:sp>
      <p:sp>
        <p:nvSpPr>
          <p:cNvPr id="388180" name="Text Box 84"/>
          <p:cNvSpPr txBox="1">
            <a:spLocks noChangeArrowheads="1"/>
          </p:cNvSpPr>
          <p:nvPr/>
        </p:nvSpPr>
        <p:spPr bwMode="auto">
          <a:xfrm>
            <a:off x="7478713" y="5345113"/>
            <a:ext cx="134937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Pterygopalatine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400" b="1">
                <a:latin typeface="Arial" pitchFamily="-102" charset="0"/>
              </a:rPr>
              <a:t>ganglion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146" name="Picture 2" descr="15_26Figure-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63" y="498475"/>
            <a:ext cx="8548687" cy="5859463"/>
          </a:xfrm>
          <a:prstGeom prst="rect">
            <a:avLst/>
          </a:prstGeom>
          <a:noFill/>
        </p:spPr>
      </p:pic>
      <p:sp>
        <p:nvSpPr>
          <p:cNvPr id="390147" name="Rectangle 3"/>
          <p:cNvSpPr>
            <a:spLocks noChangeArrowheads="1"/>
          </p:cNvSpPr>
          <p:nvPr>
            <p:ph type="ctrTitle"/>
          </p:nvPr>
        </p:nvSpPr>
        <p:spPr bwMode="auto">
          <a:xfrm>
            <a:off x="152400" y="0"/>
            <a:ext cx="1981200" cy="304800"/>
          </a:xfrm>
          <a:noFill/>
          <a:ln w="3175"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400">
                <a:latin typeface="Arial" pitchFamily="-102" charset="0"/>
              </a:rPr>
              <a:t>LE 15-26</a:t>
            </a:r>
          </a:p>
        </p:txBody>
      </p:sp>
      <p:sp>
        <p:nvSpPr>
          <p:cNvPr id="390148" name="Text Box 4"/>
          <p:cNvSpPr txBox="1">
            <a:spLocks noChangeArrowheads="1"/>
          </p:cNvSpPr>
          <p:nvPr/>
        </p:nvSpPr>
        <p:spPr bwMode="auto">
          <a:xfrm>
            <a:off x="2901950" y="525463"/>
            <a:ext cx="1165225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Greater petrosal</a:t>
            </a:r>
          </a:p>
          <a:p>
            <a:pPr algn="ctr"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nerve</a:t>
            </a:r>
          </a:p>
        </p:txBody>
      </p:sp>
      <p:sp>
        <p:nvSpPr>
          <p:cNvPr id="390149" name="Text Box 5"/>
          <p:cNvSpPr txBox="1">
            <a:spLocks noChangeArrowheads="1"/>
          </p:cNvSpPr>
          <p:nvPr/>
        </p:nvSpPr>
        <p:spPr bwMode="auto">
          <a:xfrm>
            <a:off x="1958975" y="865188"/>
            <a:ext cx="1165225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Pterygopalatine</a:t>
            </a:r>
          </a:p>
          <a:p>
            <a:pPr algn="ctr"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ganglion</a:t>
            </a:r>
          </a:p>
        </p:txBody>
      </p:sp>
      <p:sp>
        <p:nvSpPr>
          <p:cNvPr id="390150" name="Text Box 6"/>
          <p:cNvSpPr txBox="1">
            <a:spLocks noChangeArrowheads="1"/>
          </p:cNvSpPr>
          <p:nvPr/>
        </p:nvSpPr>
        <p:spPr bwMode="auto">
          <a:xfrm>
            <a:off x="3884613" y="871538"/>
            <a:ext cx="750887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Geniculate</a:t>
            </a:r>
          </a:p>
          <a:p>
            <a:pPr algn="ctr"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ganglion</a:t>
            </a:r>
          </a:p>
        </p:txBody>
      </p:sp>
      <p:sp>
        <p:nvSpPr>
          <p:cNvPr id="390151" name="Line 7"/>
          <p:cNvSpPr>
            <a:spLocks noChangeShapeType="1"/>
          </p:cNvSpPr>
          <p:nvPr/>
        </p:nvSpPr>
        <p:spPr bwMode="auto">
          <a:xfrm>
            <a:off x="2544763" y="1236663"/>
            <a:ext cx="0" cy="1244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0152" name="Line 8"/>
          <p:cNvSpPr>
            <a:spLocks noChangeShapeType="1"/>
          </p:cNvSpPr>
          <p:nvPr/>
        </p:nvSpPr>
        <p:spPr bwMode="auto">
          <a:xfrm>
            <a:off x="3468688" y="884238"/>
            <a:ext cx="0" cy="758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0153" name="Line 9"/>
          <p:cNvSpPr>
            <a:spLocks noChangeShapeType="1"/>
          </p:cNvSpPr>
          <p:nvPr/>
        </p:nvSpPr>
        <p:spPr bwMode="auto">
          <a:xfrm flipV="1">
            <a:off x="3052763" y="1636713"/>
            <a:ext cx="422275" cy="869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0154" name="Line 10"/>
          <p:cNvSpPr>
            <a:spLocks noChangeShapeType="1"/>
          </p:cNvSpPr>
          <p:nvPr/>
        </p:nvSpPr>
        <p:spPr bwMode="auto">
          <a:xfrm>
            <a:off x="4256088" y="1228725"/>
            <a:ext cx="3175" cy="40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0155" name="Line 11"/>
          <p:cNvSpPr>
            <a:spLocks noChangeShapeType="1"/>
          </p:cNvSpPr>
          <p:nvPr/>
        </p:nvSpPr>
        <p:spPr bwMode="auto">
          <a:xfrm flipV="1">
            <a:off x="3481388" y="1630363"/>
            <a:ext cx="78105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0156" name="Text Box 12"/>
          <p:cNvSpPr txBox="1">
            <a:spLocks noChangeArrowheads="1"/>
          </p:cNvSpPr>
          <p:nvPr/>
        </p:nvSpPr>
        <p:spPr bwMode="auto">
          <a:xfrm>
            <a:off x="3708400" y="2328863"/>
            <a:ext cx="39370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1200" b="1" i="1">
                <a:latin typeface="Arial" pitchFamily="-102" charset="0"/>
              </a:rPr>
              <a:t>Pons</a:t>
            </a:r>
            <a:endParaRPr lang="en-US" sz="1200" b="1">
              <a:latin typeface="Arial" pitchFamily="-102" charset="0"/>
            </a:endParaRPr>
          </a:p>
        </p:txBody>
      </p:sp>
      <p:sp>
        <p:nvSpPr>
          <p:cNvPr id="390157" name="Text Box 13"/>
          <p:cNvSpPr txBox="1">
            <a:spLocks noChangeArrowheads="1"/>
          </p:cNvSpPr>
          <p:nvPr/>
        </p:nvSpPr>
        <p:spPr bwMode="auto">
          <a:xfrm>
            <a:off x="4510088" y="525463"/>
            <a:ext cx="1020762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FACIAL</a:t>
            </a:r>
          </a:p>
          <a:p>
            <a:pPr algn="ctr"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NERVE (N VII)</a:t>
            </a:r>
          </a:p>
        </p:txBody>
      </p:sp>
      <p:sp>
        <p:nvSpPr>
          <p:cNvPr id="390158" name="Line 14"/>
          <p:cNvSpPr>
            <a:spLocks noChangeShapeType="1"/>
          </p:cNvSpPr>
          <p:nvPr/>
        </p:nvSpPr>
        <p:spPr bwMode="auto">
          <a:xfrm>
            <a:off x="5013325" y="873125"/>
            <a:ext cx="3175" cy="755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0159" name="Line 15"/>
          <p:cNvSpPr>
            <a:spLocks noChangeShapeType="1"/>
          </p:cNvSpPr>
          <p:nvPr/>
        </p:nvSpPr>
        <p:spPr bwMode="auto">
          <a:xfrm flipV="1">
            <a:off x="3813175" y="1625600"/>
            <a:ext cx="1206500" cy="1146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0160" name="Text Box 16"/>
          <p:cNvSpPr txBox="1">
            <a:spLocks noChangeArrowheads="1"/>
          </p:cNvSpPr>
          <p:nvPr/>
        </p:nvSpPr>
        <p:spPr bwMode="auto">
          <a:xfrm>
            <a:off x="5319713" y="2846388"/>
            <a:ext cx="715962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Posterior</a:t>
            </a:r>
          </a:p>
          <a:p>
            <a:pPr algn="l"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auricular</a:t>
            </a:r>
          </a:p>
          <a:p>
            <a:pPr algn="l"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branch</a:t>
            </a:r>
          </a:p>
        </p:txBody>
      </p:sp>
      <p:sp>
        <p:nvSpPr>
          <p:cNvPr id="390161" name="Text Box 17"/>
          <p:cNvSpPr txBox="1">
            <a:spLocks noChangeArrowheads="1"/>
          </p:cNvSpPr>
          <p:nvPr/>
        </p:nvSpPr>
        <p:spPr bwMode="auto">
          <a:xfrm>
            <a:off x="5127625" y="3382963"/>
            <a:ext cx="992188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200" b="1" i="1">
                <a:latin typeface="Arial" pitchFamily="-102" charset="0"/>
              </a:rPr>
              <a:t>Stylomastoid</a:t>
            </a:r>
          </a:p>
          <a:p>
            <a:pPr algn="l">
              <a:lnSpc>
                <a:spcPct val="90000"/>
              </a:lnSpc>
            </a:pPr>
            <a:r>
              <a:rPr lang="en-US" sz="1200" b="1" i="1">
                <a:latin typeface="Arial" pitchFamily="-102" charset="0"/>
              </a:rPr>
              <a:t>foramen</a:t>
            </a:r>
            <a:endParaRPr lang="en-US" sz="1200" b="1">
              <a:latin typeface="Arial" pitchFamily="-102" charset="0"/>
            </a:endParaRPr>
          </a:p>
        </p:txBody>
      </p:sp>
      <p:sp>
        <p:nvSpPr>
          <p:cNvPr id="390162" name="Line 18"/>
          <p:cNvSpPr>
            <a:spLocks noChangeShapeType="1"/>
          </p:cNvSpPr>
          <p:nvPr/>
        </p:nvSpPr>
        <p:spPr bwMode="auto">
          <a:xfrm flipV="1">
            <a:off x="4673600" y="2925763"/>
            <a:ext cx="614363" cy="412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0163" name="Line 19"/>
          <p:cNvSpPr>
            <a:spLocks noChangeShapeType="1"/>
          </p:cNvSpPr>
          <p:nvPr/>
        </p:nvSpPr>
        <p:spPr bwMode="auto">
          <a:xfrm>
            <a:off x="3868738" y="3459163"/>
            <a:ext cx="12207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0164" name="Arc 20"/>
          <p:cNvSpPr>
            <a:spLocks/>
          </p:cNvSpPr>
          <p:nvPr/>
        </p:nvSpPr>
        <p:spPr bwMode="auto">
          <a:xfrm rot="-31762075">
            <a:off x="3765550" y="3429000"/>
            <a:ext cx="115888" cy="44450"/>
          </a:xfrm>
          <a:custGeom>
            <a:avLst/>
            <a:gdLst>
              <a:gd name="G0" fmla="+- 21600 0 0"/>
              <a:gd name="G1" fmla="+- 17022 0 0"/>
              <a:gd name="G2" fmla="+- 21600 0 0"/>
              <a:gd name="T0" fmla="*/ 34896 w 43200"/>
              <a:gd name="T1" fmla="*/ 0 h 38622"/>
              <a:gd name="T2" fmla="*/ 7321 w 43200"/>
              <a:gd name="T3" fmla="*/ 816 h 38622"/>
              <a:gd name="T4" fmla="*/ 21600 w 43200"/>
              <a:gd name="T5" fmla="*/ 17022 h 38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38622" fill="none" extrusionOk="0">
                <a:moveTo>
                  <a:pt x="34896" y="-1"/>
                </a:moveTo>
                <a:cubicBezTo>
                  <a:pt x="40137" y="4092"/>
                  <a:pt x="43200" y="10372"/>
                  <a:pt x="43200" y="17022"/>
                </a:cubicBezTo>
                <a:cubicBezTo>
                  <a:pt x="43200" y="28951"/>
                  <a:pt x="33529" y="38622"/>
                  <a:pt x="21600" y="38622"/>
                </a:cubicBezTo>
                <a:cubicBezTo>
                  <a:pt x="9670" y="38622"/>
                  <a:pt x="0" y="28951"/>
                  <a:pt x="0" y="17022"/>
                </a:cubicBezTo>
                <a:cubicBezTo>
                  <a:pt x="0" y="10819"/>
                  <a:pt x="2666" y="4915"/>
                  <a:pt x="7320" y="815"/>
                </a:cubicBezTo>
              </a:path>
              <a:path w="43200" h="38622" stroke="0" extrusionOk="0">
                <a:moveTo>
                  <a:pt x="34896" y="-1"/>
                </a:moveTo>
                <a:cubicBezTo>
                  <a:pt x="40137" y="4092"/>
                  <a:pt x="43200" y="10372"/>
                  <a:pt x="43200" y="17022"/>
                </a:cubicBezTo>
                <a:cubicBezTo>
                  <a:pt x="43200" y="28951"/>
                  <a:pt x="33529" y="38622"/>
                  <a:pt x="21600" y="38622"/>
                </a:cubicBezTo>
                <a:cubicBezTo>
                  <a:pt x="9670" y="38622"/>
                  <a:pt x="0" y="28951"/>
                  <a:pt x="0" y="17022"/>
                </a:cubicBezTo>
                <a:cubicBezTo>
                  <a:pt x="0" y="10819"/>
                  <a:pt x="2666" y="4915"/>
                  <a:pt x="7320" y="815"/>
                </a:cubicBezTo>
                <a:lnTo>
                  <a:pt x="21600" y="1702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rot="10800000" wrap="none" anchor="ctr">
            <a:prstTxWarp prst="textNoShape">
              <a:avLst/>
            </a:prstTxWarp>
          </a:bodyPr>
          <a:lstStyle/>
          <a:p>
            <a:pPr algn="ctr"/>
            <a:endParaRPr lang="en-US" sz="1500"/>
          </a:p>
        </p:txBody>
      </p:sp>
      <p:sp>
        <p:nvSpPr>
          <p:cNvPr id="390165" name="Text Box 21"/>
          <p:cNvSpPr txBox="1">
            <a:spLocks noChangeArrowheads="1"/>
          </p:cNvSpPr>
          <p:nvPr/>
        </p:nvSpPr>
        <p:spPr bwMode="auto">
          <a:xfrm>
            <a:off x="4795838" y="3992563"/>
            <a:ext cx="16176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Chorda tympani nerve</a:t>
            </a:r>
          </a:p>
          <a:p>
            <a:pPr algn="l"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(with mandibular</a:t>
            </a:r>
          </a:p>
          <a:p>
            <a:pPr algn="l"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branch of N V)</a:t>
            </a:r>
          </a:p>
        </p:txBody>
      </p:sp>
      <p:sp>
        <p:nvSpPr>
          <p:cNvPr id="390166" name="Line 22"/>
          <p:cNvSpPr>
            <a:spLocks noChangeShapeType="1"/>
          </p:cNvSpPr>
          <p:nvPr/>
        </p:nvSpPr>
        <p:spPr bwMode="auto">
          <a:xfrm>
            <a:off x="3308350" y="3324225"/>
            <a:ext cx="1006475" cy="765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0167" name="Line 23"/>
          <p:cNvSpPr>
            <a:spLocks noChangeShapeType="1"/>
          </p:cNvSpPr>
          <p:nvPr/>
        </p:nvSpPr>
        <p:spPr bwMode="auto">
          <a:xfrm flipV="1">
            <a:off x="4311650" y="4086225"/>
            <a:ext cx="45085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0168" name="Text Box 24"/>
          <p:cNvSpPr txBox="1">
            <a:spLocks noChangeArrowheads="1"/>
          </p:cNvSpPr>
          <p:nvPr/>
        </p:nvSpPr>
        <p:spPr bwMode="auto">
          <a:xfrm>
            <a:off x="4799013" y="4662488"/>
            <a:ext cx="1357312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Lingual branch</a:t>
            </a:r>
          </a:p>
          <a:p>
            <a:pPr algn="l"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(with lingual nerve</a:t>
            </a:r>
          </a:p>
          <a:p>
            <a:pPr algn="l"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of N V)</a:t>
            </a:r>
          </a:p>
        </p:txBody>
      </p:sp>
      <p:sp>
        <p:nvSpPr>
          <p:cNvPr id="390169" name="Line 25"/>
          <p:cNvSpPr>
            <a:spLocks noChangeShapeType="1"/>
          </p:cNvSpPr>
          <p:nvPr/>
        </p:nvSpPr>
        <p:spPr bwMode="auto">
          <a:xfrm>
            <a:off x="3006725" y="3797300"/>
            <a:ext cx="1314450" cy="958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0170" name="Line 26"/>
          <p:cNvSpPr>
            <a:spLocks noChangeShapeType="1"/>
          </p:cNvSpPr>
          <p:nvPr/>
        </p:nvSpPr>
        <p:spPr bwMode="auto">
          <a:xfrm>
            <a:off x="3124200" y="3632200"/>
            <a:ext cx="1200150" cy="1123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0171" name="Line 27"/>
          <p:cNvSpPr>
            <a:spLocks noChangeShapeType="1"/>
          </p:cNvSpPr>
          <p:nvPr/>
        </p:nvSpPr>
        <p:spPr bwMode="auto">
          <a:xfrm>
            <a:off x="4316413" y="4751388"/>
            <a:ext cx="4476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0172" name="Text Box 28"/>
          <p:cNvSpPr txBox="1">
            <a:spLocks noChangeArrowheads="1"/>
          </p:cNvSpPr>
          <p:nvPr/>
        </p:nvSpPr>
        <p:spPr bwMode="auto">
          <a:xfrm>
            <a:off x="4792663" y="5332413"/>
            <a:ext cx="1131887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Submandibular</a:t>
            </a:r>
          </a:p>
          <a:p>
            <a:pPr algn="l"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ganglion</a:t>
            </a:r>
          </a:p>
        </p:txBody>
      </p:sp>
      <p:sp>
        <p:nvSpPr>
          <p:cNvPr id="390173" name="Line 29"/>
          <p:cNvSpPr>
            <a:spLocks noChangeShapeType="1"/>
          </p:cNvSpPr>
          <p:nvPr/>
        </p:nvSpPr>
        <p:spPr bwMode="auto">
          <a:xfrm>
            <a:off x="2930525" y="3975100"/>
            <a:ext cx="1387475" cy="1454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0174" name="Line 30"/>
          <p:cNvSpPr>
            <a:spLocks noChangeShapeType="1"/>
          </p:cNvSpPr>
          <p:nvPr/>
        </p:nvSpPr>
        <p:spPr bwMode="auto">
          <a:xfrm>
            <a:off x="4313238" y="5426075"/>
            <a:ext cx="444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0175" name="Text Box 31"/>
          <p:cNvSpPr txBox="1">
            <a:spLocks noChangeArrowheads="1"/>
          </p:cNvSpPr>
          <p:nvPr/>
        </p:nvSpPr>
        <p:spPr bwMode="auto">
          <a:xfrm>
            <a:off x="509588" y="4613275"/>
            <a:ext cx="623887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Cervical</a:t>
            </a:r>
          </a:p>
          <a:p>
            <a:pPr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branch</a:t>
            </a:r>
          </a:p>
        </p:txBody>
      </p:sp>
      <p:sp>
        <p:nvSpPr>
          <p:cNvPr id="390176" name="Text Box 32"/>
          <p:cNvSpPr txBox="1">
            <a:spLocks noChangeArrowheads="1"/>
          </p:cNvSpPr>
          <p:nvPr/>
        </p:nvSpPr>
        <p:spPr bwMode="auto">
          <a:xfrm>
            <a:off x="250825" y="4103688"/>
            <a:ext cx="890588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Mandibular</a:t>
            </a:r>
          </a:p>
          <a:p>
            <a:pPr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branch</a:t>
            </a:r>
          </a:p>
        </p:txBody>
      </p:sp>
      <p:sp>
        <p:nvSpPr>
          <p:cNvPr id="390177" name="Text Box 33"/>
          <p:cNvSpPr txBox="1">
            <a:spLocks noChangeArrowheads="1"/>
          </p:cNvSpPr>
          <p:nvPr/>
        </p:nvSpPr>
        <p:spPr bwMode="auto">
          <a:xfrm>
            <a:off x="509588" y="3541713"/>
            <a:ext cx="623887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Buccal</a:t>
            </a:r>
          </a:p>
          <a:p>
            <a:pPr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branch</a:t>
            </a:r>
          </a:p>
        </p:txBody>
      </p:sp>
      <p:sp>
        <p:nvSpPr>
          <p:cNvPr id="390178" name="Text Box 34"/>
          <p:cNvSpPr txBox="1">
            <a:spLocks noChangeArrowheads="1"/>
          </p:cNvSpPr>
          <p:nvPr/>
        </p:nvSpPr>
        <p:spPr bwMode="auto">
          <a:xfrm>
            <a:off x="306388" y="2379663"/>
            <a:ext cx="827087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Zygomatic</a:t>
            </a:r>
          </a:p>
          <a:p>
            <a:pPr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branches</a:t>
            </a:r>
          </a:p>
        </p:txBody>
      </p:sp>
      <p:sp>
        <p:nvSpPr>
          <p:cNvPr id="390179" name="Text Box 35"/>
          <p:cNvSpPr txBox="1">
            <a:spLocks noChangeArrowheads="1"/>
          </p:cNvSpPr>
          <p:nvPr/>
        </p:nvSpPr>
        <p:spPr bwMode="auto">
          <a:xfrm>
            <a:off x="441325" y="1897063"/>
            <a:ext cx="700088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Temporal</a:t>
            </a:r>
          </a:p>
          <a:p>
            <a:pPr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branch</a:t>
            </a:r>
          </a:p>
        </p:txBody>
      </p:sp>
      <p:sp>
        <p:nvSpPr>
          <p:cNvPr id="390180" name="Text Box 36"/>
          <p:cNvSpPr txBox="1">
            <a:spLocks noChangeArrowheads="1"/>
          </p:cNvSpPr>
          <p:nvPr/>
        </p:nvSpPr>
        <p:spPr bwMode="auto">
          <a:xfrm>
            <a:off x="7862888" y="3984625"/>
            <a:ext cx="735012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Temporal</a:t>
            </a:r>
          </a:p>
          <a:p>
            <a:pPr algn="l"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branch</a:t>
            </a:r>
          </a:p>
        </p:txBody>
      </p:sp>
      <p:sp>
        <p:nvSpPr>
          <p:cNvPr id="390181" name="Text Box 37"/>
          <p:cNvSpPr txBox="1">
            <a:spLocks noChangeArrowheads="1"/>
          </p:cNvSpPr>
          <p:nvPr/>
        </p:nvSpPr>
        <p:spPr bwMode="auto">
          <a:xfrm>
            <a:off x="7858125" y="4508500"/>
            <a:ext cx="827088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Zygomaticl</a:t>
            </a:r>
          </a:p>
          <a:p>
            <a:pPr algn="l"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branch</a:t>
            </a:r>
          </a:p>
        </p:txBody>
      </p:sp>
      <p:sp>
        <p:nvSpPr>
          <p:cNvPr id="390182" name="Text Box 38"/>
          <p:cNvSpPr txBox="1">
            <a:spLocks noChangeArrowheads="1"/>
          </p:cNvSpPr>
          <p:nvPr/>
        </p:nvSpPr>
        <p:spPr bwMode="auto">
          <a:xfrm>
            <a:off x="7745413" y="4959350"/>
            <a:ext cx="1071562" cy="15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Buccal branch</a:t>
            </a:r>
          </a:p>
        </p:txBody>
      </p:sp>
      <p:sp>
        <p:nvSpPr>
          <p:cNvPr id="390183" name="Text Box 39"/>
          <p:cNvSpPr txBox="1">
            <a:spLocks noChangeArrowheads="1"/>
          </p:cNvSpPr>
          <p:nvPr/>
        </p:nvSpPr>
        <p:spPr bwMode="auto">
          <a:xfrm>
            <a:off x="7770813" y="5243513"/>
            <a:ext cx="823912" cy="3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Mandibular</a:t>
            </a:r>
          </a:p>
          <a:p>
            <a:pPr algn="l"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branch</a:t>
            </a:r>
          </a:p>
        </p:txBody>
      </p:sp>
      <p:sp>
        <p:nvSpPr>
          <p:cNvPr id="390184" name="Text Box 40"/>
          <p:cNvSpPr txBox="1">
            <a:spLocks noChangeArrowheads="1"/>
          </p:cNvSpPr>
          <p:nvPr/>
        </p:nvSpPr>
        <p:spPr bwMode="auto">
          <a:xfrm>
            <a:off x="7669213" y="5748338"/>
            <a:ext cx="11525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Cervical branch</a:t>
            </a:r>
          </a:p>
        </p:txBody>
      </p:sp>
      <p:sp>
        <p:nvSpPr>
          <p:cNvPr id="390185" name="Line 41"/>
          <p:cNvSpPr>
            <a:spLocks noChangeShapeType="1"/>
          </p:cNvSpPr>
          <p:nvPr/>
        </p:nvSpPr>
        <p:spPr bwMode="auto">
          <a:xfrm flipV="1">
            <a:off x="1173163" y="1989138"/>
            <a:ext cx="10620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0186" name="Line 42"/>
          <p:cNvSpPr>
            <a:spLocks noChangeShapeType="1"/>
          </p:cNvSpPr>
          <p:nvPr/>
        </p:nvSpPr>
        <p:spPr bwMode="auto">
          <a:xfrm>
            <a:off x="1173163" y="2468563"/>
            <a:ext cx="828675" cy="7318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0187" name="Line 43"/>
          <p:cNvSpPr>
            <a:spLocks noChangeShapeType="1"/>
          </p:cNvSpPr>
          <p:nvPr/>
        </p:nvSpPr>
        <p:spPr bwMode="auto">
          <a:xfrm>
            <a:off x="1176338" y="2468563"/>
            <a:ext cx="754062" cy="231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0188" name="Line 44"/>
          <p:cNvSpPr>
            <a:spLocks noChangeShapeType="1"/>
          </p:cNvSpPr>
          <p:nvPr/>
        </p:nvSpPr>
        <p:spPr bwMode="auto">
          <a:xfrm flipV="1">
            <a:off x="1176338" y="3636963"/>
            <a:ext cx="1262062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0189" name="Line 45"/>
          <p:cNvSpPr>
            <a:spLocks noChangeShapeType="1"/>
          </p:cNvSpPr>
          <p:nvPr/>
        </p:nvSpPr>
        <p:spPr bwMode="auto">
          <a:xfrm>
            <a:off x="1163638" y="4203700"/>
            <a:ext cx="16049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0190" name="Line 46"/>
          <p:cNvSpPr>
            <a:spLocks noChangeShapeType="1"/>
          </p:cNvSpPr>
          <p:nvPr/>
        </p:nvSpPr>
        <p:spPr bwMode="auto">
          <a:xfrm>
            <a:off x="1177925" y="4711700"/>
            <a:ext cx="10239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0191" name="Line 47"/>
          <p:cNvSpPr>
            <a:spLocks noChangeShapeType="1"/>
          </p:cNvSpPr>
          <p:nvPr/>
        </p:nvSpPr>
        <p:spPr bwMode="auto">
          <a:xfrm flipV="1">
            <a:off x="2197100" y="4384675"/>
            <a:ext cx="901700" cy="327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0192" name="Line 48"/>
          <p:cNvSpPr>
            <a:spLocks noChangeShapeType="1"/>
          </p:cNvSpPr>
          <p:nvPr/>
        </p:nvSpPr>
        <p:spPr bwMode="auto">
          <a:xfrm flipV="1">
            <a:off x="6624638" y="4067175"/>
            <a:ext cx="1198562" cy="669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0193" name="Line 49"/>
          <p:cNvSpPr>
            <a:spLocks noChangeShapeType="1"/>
          </p:cNvSpPr>
          <p:nvPr/>
        </p:nvSpPr>
        <p:spPr bwMode="auto">
          <a:xfrm flipV="1">
            <a:off x="6634163" y="4597400"/>
            <a:ext cx="1189037" cy="6175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0194" name="Line 50"/>
          <p:cNvSpPr>
            <a:spLocks noChangeShapeType="1"/>
          </p:cNvSpPr>
          <p:nvPr/>
        </p:nvSpPr>
        <p:spPr bwMode="auto">
          <a:xfrm flipV="1">
            <a:off x="6773863" y="5049838"/>
            <a:ext cx="952500" cy="365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0195" name="Line 51"/>
          <p:cNvSpPr>
            <a:spLocks noChangeShapeType="1"/>
          </p:cNvSpPr>
          <p:nvPr/>
        </p:nvSpPr>
        <p:spPr bwMode="auto">
          <a:xfrm flipV="1">
            <a:off x="6883400" y="5329238"/>
            <a:ext cx="838200" cy="250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0196" name="Line 52"/>
          <p:cNvSpPr>
            <a:spLocks noChangeShapeType="1"/>
          </p:cNvSpPr>
          <p:nvPr/>
        </p:nvSpPr>
        <p:spPr bwMode="auto">
          <a:xfrm>
            <a:off x="6904038" y="5849938"/>
            <a:ext cx="7413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218" name="Picture 2" descr="15_27Figure-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63" y="1011238"/>
            <a:ext cx="8548687" cy="4835525"/>
          </a:xfrm>
          <a:prstGeom prst="rect">
            <a:avLst/>
          </a:prstGeom>
          <a:noFill/>
        </p:spPr>
      </p:pic>
      <p:sp>
        <p:nvSpPr>
          <p:cNvPr id="393219" name="Rectangle 3"/>
          <p:cNvSpPr>
            <a:spLocks noChangeArrowheads="1"/>
          </p:cNvSpPr>
          <p:nvPr>
            <p:ph type="ctrTitle"/>
          </p:nvPr>
        </p:nvSpPr>
        <p:spPr bwMode="auto">
          <a:xfrm>
            <a:off x="152400" y="0"/>
            <a:ext cx="1981200" cy="304800"/>
          </a:xfrm>
          <a:noFill/>
          <a:ln w="3175"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400">
                <a:latin typeface="Arial" pitchFamily="-102" charset="0"/>
              </a:rPr>
              <a:t>LE 15-27</a:t>
            </a:r>
          </a:p>
        </p:txBody>
      </p:sp>
      <p:sp>
        <p:nvSpPr>
          <p:cNvPr id="393220" name="Text Box 4"/>
          <p:cNvSpPr txBox="1">
            <a:spLocks noChangeArrowheads="1"/>
          </p:cNvSpPr>
          <p:nvPr/>
        </p:nvSpPr>
        <p:spPr bwMode="auto">
          <a:xfrm>
            <a:off x="2441575" y="1387475"/>
            <a:ext cx="1201738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1500" b="1" i="1">
                <a:latin typeface="Arial" pitchFamily="-102" charset="0"/>
              </a:rPr>
              <a:t>Semicircular</a:t>
            </a:r>
          </a:p>
          <a:p>
            <a:pPr algn="ctr">
              <a:lnSpc>
                <a:spcPct val="80000"/>
              </a:lnSpc>
            </a:pPr>
            <a:r>
              <a:rPr lang="en-US" sz="1500" b="1" i="1">
                <a:latin typeface="Arial" pitchFamily="-102" charset="0"/>
              </a:rPr>
              <a:t>canals</a:t>
            </a:r>
            <a:endParaRPr lang="en-US" sz="1200" b="1" i="1">
              <a:latin typeface="Arial" pitchFamily="-102" charset="0"/>
            </a:endParaRPr>
          </a:p>
        </p:txBody>
      </p:sp>
      <p:sp>
        <p:nvSpPr>
          <p:cNvPr id="393221" name="Text Box 5"/>
          <p:cNvSpPr txBox="1">
            <a:spLocks noChangeArrowheads="1"/>
          </p:cNvSpPr>
          <p:nvPr/>
        </p:nvSpPr>
        <p:spPr bwMode="auto">
          <a:xfrm>
            <a:off x="841375" y="1857375"/>
            <a:ext cx="153193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1500" b="1" i="1">
                <a:latin typeface="Arial" pitchFamily="-102" charset="0"/>
              </a:rPr>
              <a:t>Tympanic cavity</a:t>
            </a:r>
          </a:p>
          <a:p>
            <a:pPr algn="ctr">
              <a:lnSpc>
                <a:spcPct val="90000"/>
              </a:lnSpc>
            </a:pPr>
            <a:r>
              <a:rPr lang="en-US" sz="1500" b="1" i="1">
                <a:latin typeface="Arial" pitchFamily="-102" charset="0"/>
              </a:rPr>
              <a:t>(middle ear)</a:t>
            </a:r>
            <a:endParaRPr lang="en-US" sz="1200" b="1" i="1">
              <a:latin typeface="Arial" pitchFamily="-102" charset="0"/>
            </a:endParaRPr>
          </a:p>
        </p:txBody>
      </p:sp>
      <p:sp>
        <p:nvSpPr>
          <p:cNvPr id="393222" name="Text Box 6"/>
          <p:cNvSpPr txBox="1">
            <a:spLocks noChangeArrowheads="1"/>
          </p:cNvSpPr>
          <p:nvPr/>
        </p:nvSpPr>
        <p:spPr bwMode="auto">
          <a:xfrm>
            <a:off x="3756025" y="1787525"/>
            <a:ext cx="1360488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1500" b="1">
                <a:latin typeface="Arial" pitchFamily="-102" charset="0"/>
              </a:rPr>
              <a:t>Vestibular</a:t>
            </a:r>
          </a:p>
          <a:p>
            <a:pPr algn="ctr">
              <a:lnSpc>
                <a:spcPct val="80000"/>
              </a:lnSpc>
            </a:pPr>
            <a:r>
              <a:rPr lang="en-US" sz="1500" b="1">
                <a:latin typeface="Arial" pitchFamily="-102" charset="0"/>
              </a:rPr>
              <a:t>branch (N VII)</a:t>
            </a:r>
            <a:endParaRPr lang="en-US" sz="1200" b="1" i="1">
              <a:latin typeface="Arial" pitchFamily="-102" charset="0"/>
            </a:endParaRPr>
          </a:p>
        </p:txBody>
      </p:sp>
      <p:sp>
        <p:nvSpPr>
          <p:cNvPr id="393223" name="Text Box 7"/>
          <p:cNvSpPr txBox="1">
            <a:spLocks noChangeArrowheads="1"/>
          </p:cNvSpPr>
          <p:nvPr/>
        </p:nvSpPr>
        <p:spPr bwMode="auto">
          <a:xfrm>
            <a:off x="4819650" y="1022350"/>
            <a:ext cx="1201738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1500" b="1" i="1">
                <a:latin typeface="Arial" pitchFamily="-102" charset="0"/>
              </a:rPr>
              <a:t>Facial nerve</a:t>
            </a:r>
          </a:p>
          <a:p>
            <a:pPr algn="ctr">
              <a:lnSpc>
                <a:spcPct val="80000"/>
              </a:lnSpc>
            </a:pPr>
            <a:r>
              <a:rPr lang="en-US" sz="1500" b="1" i="1">
                <a:latin typeface="Arial" pitchFamily="-102" charset="0"/>
              </a:rPr>
              <a:t>(N VII), cut</a:t>
            </a:r>
            <a:endParaRPr lang="en-US" sz="1200" b="1" i="1">
              <a:latin typeface="Arial" pitchFamily="-102" charset="0"/>
            </a:endParaRPr>
          </a:p>
        </p:txBody>
      </p:sp>
      <p:sp>
        <p:nvSpPr>
          <p:cNvPr id="393224" name="Line 8"/>
          <p:cNvSpPr>
            <a:spLocks noChangeShapeType="1"/>
          </p:cNvSpPr>
          <p:nvPr/>
        </p:nvSpPr>
        <p:spPr bwMode="auto">
          <a:xfrm flipH="1">
            <a:off x="5356225" y="1476375"/>
            <a:ext cx="57150" cy="1812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3225" name="Line 9"/>
          <p:cNvSpPr>
            <a:spLocks noChangeShapeType="1"/>
          </p:cNvSpPr>
          <p:nvPr/>
        </p:nvSpPr>
        <p:spPr bwMode="auto">
          <a:xfrm>
            <a:off x="4441825" y="2216150"/>
            <a:ext cx="34925" cy="1225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3226" name="Line 10"/>
          <p:cNvSpPr>
            <a:spLocks noChangeShapeType="1"/>
          </p:cNvSpPr>
          <p:nvPr/>
        </p:nvSpPr>
        <p:spPr bwMode="auto">
          <a:xfrm>
            <a:off x="3054350" y="1778000"/>
            <a:ext cx="327025" cy="1425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3227" name="Line 11"/>
          <p:cNvSpPr>
            <a:spLocks noChangeShapeType="1"/>
          </p:cNvSpPr>
          <p:nvPr/>
        </p:nvSpPr>
        <p:spPr bwMode="auto">
          <a:xfrm>
            <a:off x="3054350" y="1781175"/>
            <a:ext cx="584200" cy="987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3228" name="Line 12"/>
          <p:cNvSpPr>
            <a:spLocks noChangeShapeType="1"/>
          </p:cNvSpPr>
          <p:nvPr/>
        </p:nvSpPr>
        <p:spPr bwMode="auto">
          <a:xfrm>
            <a:off x="3057525" y="1787525"/>
            <a:ext cx="904875" cy="1050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3229" name="Line 13"/>
          <p:cNvSpPr>
            <a:spLocks noChangeShapeType="1"/>
          </p:cNvSpPr>
          <p:nvPr/>
        </p:nvSpPr>
        <p:spPr bwMode="auto">
          <a:xfrm>
            <a:off x="1600200" y="2301875"/>
            <a:ext cx="920750" cy="920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3230" name="Text Box 14"/>
          <p:cNvSpPr txBox="1">
            <a:spLocks noChangeArrowheads="1"/>
          </p:cNvSpPr>
          <p:nvPr/>
        </p:nvSpPr>
        <p:spPr bwMode="auto">
          <a:xfrm>
            <a:off x="1981200" y="5292725"/>
            <a:ext cx="10525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1500" b="1" i="1">
                <a:latin typeface="Arial" pitchFamily="-102" charset="0"/>
              </a:rPr>
              <a:t>Tympanic</a:t>
            </a:r>
          </a:p>
          <a:p>
            <a:pPr algn="ctr">
              <a:lnSpc>
                <a:spcPct val="90000"/>
              </a:lnSpc>
            </a:pPr>
            <a:r>
              <a:rPr lang="en-US" sz="1500" b="1" i="1">
                <a:latin typeface="Arial" pitchFamily="-102" charset="0"/>
              </a:rPr>
              <a:t>membrane</a:t>
            </a:r>
            <a:endParaRPr lang="en-US" sz="1200" b="1" i="1">
              <a:latin typeface="Arial" pitchFamily="-102" charset="0"/>
            </a:endParaRPr>
          </a:p>
        </p:txBody>
      </p:sp>
      <p:sp>
        <p:nvSpPr>
          <p:cNvPr id="393231" name="Line 15"/>
          <p:cNvSpPr>
            <a:spLocks noChangeShapeType="1"/>
          </p:cNvSpPr>
          <p:nvPr/>
        </p:nvSpPr>
        <p:spPr bwMode="auto">
          <a:xfrm flipH="1">
            <a:off x="2540000" y="4562475"/>
            <a:ext cx="250825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3232" name="Text Box 16"/>
          <p:cNvSpPr txBox="1">
            <a:spLocks noChangeArrowheads="1"/>
          </p:cNvSpPr>
          <p:nvPr/>
        </p:nvSpPr>
        <p:spPr bwMode="auto">
          <a:xfrm>
            <a:off x="3457575" y="5295900"/>
            <a:ext cx="820738" cy="39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1500" b="1" i="1">
                <a:latin typeface="Arial" pitchFamily="-102" charset="0"/>
              </a:rPr>
              <a:t>Auditory</a:t>
            </a:r>
          </a:p>
          <a:p>
            <a:pPr algn="ctr">
              <a:lnSpc>
                <a:spcPct val="80000"/>
              </a:lnSpc>
            </a:pPr>
            <a:r>
              <a:rPr lang="en-US" sz="1500" b="1" i="1">
                <a:latin typeface="Arial" pitchFamily="-102" charset="0"/>
              </a:rPr>
              <a:t>tube</a:t>
            </a:r>
            <a:endParaRPr lang="en-US" sz="1200" b="1" i="1">
              <a:latin typeface="Arial" pitchFamily="-102" charset="0"/>
            </a:endParaRPr>
          </a:p>
        </p:txBody>
      </p:sp>
      <p:sp>
        <p:nvSpPr>
          <p:cNvPr id="393233" name="Text Box 17"/>
          <p:cNvSpPr txBox="1">
            <a:spLocks noChangeArrowheads="1"/>
          </p:cNvSpPr>
          <p:nvPr/>
        </p:nvSpPr>
        <p:spPr bwMode="auto">
          <a:xfrm>
            <a:off x="4619625" y="5302250"/>
            <a:ext cx="766763" cy="2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1500" b="1" i="1">
                <a:latin typeface="Arial" pitchFamily="-102" charset="0"/>
              </a:rPr>
              <a:t>Cochlea</a:t>
            </a:r>
            <a:endParaRPr lang="en-US" sz="1200" b="1" i="1">
              <a:latin typeface="Arial" pitchFamily="-102" charset="0"/>
            </a:endParaRPr>
          </a:p>
        </p:txBody>
      </p:sp>
      <p:sp>
        <p:nvSpPr>
          <p:cNvPr id="393234" name="Line 18"/>
          <p:cNvSpPr>
            <a:spLocks noChangeShapeType="1"/>
          </p:cNvSpPr>
          <p:nvPr/>
        </p:nvSpPr>
        <p:spPr bwMode="auto">
          <a:xfrm flipH="1">
            <a:off x="3898900" y="5013325"/>
            <a:ext cx="3175" cy="257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3235" name="Line 19"/>
          <p:cNvSpPr>
            <a:spLocks noChangeShapeType="1"/>
          </p:cNvSpPr>
          <p:nvPr/>
        </p:nvSpPr>
        <p:spPr bwMode="auto">
          <a:xfrm>
            <a:off x="4787900" y="4749800"/>
            <a:ext cx="174625" cy="565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3236" name="Text Box 20"/>
          <p:cNvSpPr txBox="1">
            <a:spLocks noChangeArrowheads="1"/>
          </p:cNvSpPr>
          <p:nvPr/>
        </p:nvSpPr>
        <p:spPr bwMode="auto">
          <a:xfrm>
            <a:off x="5851525" y="5226050"/>
            <a:ext cx="1249363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1500" b="1">
                <a:latin typeface="Arial" pitchFamily="-102" charset="0"/>
              </a:rPr>
              <a:t>Cochlear</a:t>
            </a:r>
          </a:p>
          <a:p>
            <a:pPr algn="ctr">
              <a:lnSpc>
                <a:spcPct val="90000"/>
              </a:lnSpc>
            </a:pPr>
            <a:r>
              <a:rPr lang="en-US" sz="1500" b="1">
                <a:latin typeface="Arial" pitchFamily="-102" charset="0"/>
              </a:rPr>
              <a:t>branch (N VIII)</a:t>
            </a:r>
            <a:endParaRPr lang="en-US" sz="1200" b="1" i="1">
              <a:latin typeface="Arial" pitchFamily="-102" charset="0"/>
            </a:endParaRPr>
          </a:p>
        </p:txBody>
      </p:sp>
      <p:sp>
        <p:nvSpPr>
          <p:cNvPr id="393237" name="Line 21"/>
          <p:cNvSpPr>
            <a:spLocks noChangeShapeType="1"/>
          </p:cNvSpPr>
          <p:nvPr/>
        </p:nvSpPr>
        <p:spPr bwMode="auto">
          <a:xfrm>
            <a:off x="5657850" y="3565525"/>
            <a:ext cx="790575" cy="163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3238" name="Text Box 22"/>
          <p:cNvSpPr txBox="1">
            <a:spLocks noChangeArrowheads="1"/>
          </p:cNvSpPr>
          <p:nvPr/>
        </p:nvSpPr>
        <p:spPr bwMode="auto">
          <a:xfrm>
            <a:off x="7531100" y="5238750"/>
            <a:ext cx="442913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1500" b="1" i="1">
                <a:latin typeface="Arial" pitchFamily="-102" charset="0"/>
              </a:rPr>
              <a:t>N XI</a:t>
            </a:r>
            <a:endParaRPr lang="en-US" sz="1200" b="1" i="1">
              <a:latin typeface="Arial" pitchFamily="-102" charset="0"/>
            </a:endParaRPr>
          </a:p>
        </p:txBody>
      </p:sp>
      <p:sp>
        <p:nvSpPr>
          <p:cNvPr id="393239" name="Line 23"/>
          <p:cNvSpPr>
            <a:spLocks noChangeShapeType="1"/>
          </p:cNvSpPr>
          <p:nvPr/>
        </p:nvSpPr>
        <p:spPr bwMode="auto">
          <a:xfrm>
            <a:off x="7229475" y="4587875"/>
            <a:ext cx="495300" cy="631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3240" name="Text Box 24"/>
          <p:cNvSpPr txBox="1">
            <a:spLocks noChangeArrowheads="1"/>
          </p:cNvSpPr>
          <p:nvPr/>
        </p:nvSpPr>
        <p:spPr bwMode="auto">
          <a:xfrm>
            <a:off x="7391400" y="4352925"/>
            <a:ext cx="896938" cy="3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1500" b="1" i="1">
                <a:latin typeface="Arial" pitchFamily="-102" charset="0"/>
              </a:rPr>
              <a:t>Medulla</a:t>
            </a:r>
          </a:p>
          <a:p>
            <a:pPr algn="ctr">
              <a:lnSpc>
                <a:spcPct val="80000"/>
              </a:lnSpc>
            </a:pPr>
            <a:r>
              <a:rPr lang="en-US" sz="1500" b="1" i="1">
                <a:latin typeface="Arial" pitchFamily="-102" charset="0"/>
              </a:rPr>
              <a:t>oblongata</a:t>
            </a:r>
            <a:endParaRPr lang="en-US" sz="1200" b="1" i="1">
              <a:latin typeface="Arial" pitchFamily="-102" charset="0"/>
            </a:endParaRPr>
          </a:p>
        </p:txBody>
      </p:sp>
      <p:sp>
        <p:nvSpPr>
          <p:cNvPr id="393241" name="Text Box 25"/>
          <p:cNvSpPr txBox="1">
            <a:spLocks noChangeArrowheads="1"/>
          </p:cNvSpPr>
          <p:nvPr/>
        </p:nvSpPr>
        <p:spPr bwMode="auto">
          <a:xfrm>
            <a:off x="8042275" y="4105275"/>
            <a:ext cx="442913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1500" b="1" i="1">
                <a:latin typeface="Arial" pitchFamily="-102" charset="0"/>
              </a:rPr>
              <a:t>N X</a:t>
            </a:r>
            <a:endParaRPr lang="en-US" sz="1200" b="1" i="1">
              <a:latin typeface="Arial" pitchFamily="-102" charset="0"/>
            </a:endParaRPr>
          </a:p>
        </p:txBody>
      </p:sp>
      <p:sp>
        <p:nvSpPr>
          <p:cNvPr id="393242" name="Line 26"/>
          <p:cNvSpPr>
            <a:spLocks noChangeShapeType="1"/>
          </p:cNvSpPr>
          <p:nvPr/>
        </p:nvSpPr>
        <p:spPr bwMode="auto">
          <a:xfrm flipV="1">
            <a:off x="7159625" y="4216400"/>
            <a:ext cx="904875" cy="47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3243" name="Text Box 27"/>
          <p:cNvSpPr txBox="1">
            <a:spLocks noChangeArrowheads="1"/>
          </p:cNvSpPr>
          <p:nvPr/>
        </p:nvSpPr>
        <p:spPr bwMode="auto">
          <a:xfrm>
            <a:off x="8112125" y="3813175"/>
            <a:ext cx="442913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1500" b="1" i="1">
                <a:latin typeface="Arial" pitchFamily="-102" charset="0"/>
              </a:rPr>
              <a:t>N XII</a:t>
            </a:r>
            <a:endParaRPr lang="en-US" sz="1200" b="1" i="1">
              <a:latin typeface="Arial" pitchFamily="-102" charset="0"/>
            </a:endParaRPr>
          </a:p>
        </p:txBody>
      </p:sp>
      <p:sp>
        <p:nvSpPr>
          <p:cNvPr id="393244" name="Line 28"/>
          <p:cNvSpPr>
            <a:spLocks noChangeShapeType="1"/>
          </p:cNvSpPr>
          <p:nvPr/>
        </p:nvSpPr>
        <p:spPr bwMode="auto">
          <a:xfrm flipV="1">
            <a:off x="7496175" y="3924300"/>
            <a:ext cx="479425" cy="184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3245" name="Line 29"/>
          <p:cNvSpPr>
            <a:spLocks noChangeShapeType="1"/>
          </p:cNvSpPr>
          <p:nvPr/>
        </p:nvSpPr>
        <p:spPr bwMode="auto">
          <a:xfrm>
            <a:off x="7972425" y="3924300"/>
            <a:ext cx="104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3246" name="Text Box 30"/>
          <p:cNvSpPr txBox="1">
            <a:spLocks noChangeArrowheads="1"/>
          </p:cNvSpPr>
          <p:nvPr/>
        </p:nvSpPr>
        <p:spPr bwMode="auto">
          <a:xfrm>
            <a:off x="8108950" y="3482975"/>
            <a:ext cx="442913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1500" b="1" i="1">
                <a:latin typeface="Arial" pitchFamily="-102" charset="0"/>
              </a:rPr>
              <a:t>N IX</a:t>
            </a:r>
            <a:endParaRPr lang="en-US" sz="1200" b="1" i="1">
              <a:latin typeface="Arial" pitchFamily="-102" charset="0"/>
            </a:endParaRPr>
          </a:p>
        </p:txBody>
      </p:sp>
      <p:sp>
        <p:nvSpPr>
          <p:cNvPr id="393247" name="Line 31"/>
          <p:cNvSpPr>
            <a:spLocks noChangeShapeType="1"/>
          </p:cNvSpPr>
          <p:nvPr/>
        </p:nvSpPr>
        <p:spPr bwMode="auto">
          <a:xfrm flipV="1">
            <a:off x="7165975" y="3600450"/>
            <a:ext cx="86995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3248" name="Line 32"/>
          <p:cNvSpPr>
            <a:spLocks noChangeShapeType="1"/>
          </p:cNvSpPr>
          <p:nvPr/>
        </p:nvSpPr>
        <p:spPr bwMode="auto">
          <a:xfrm flipV="1">
            <a:off x="8032750" y="3600450"/>
            <a:ext cx="920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3249" name="Text Box 33"/>
          <p:cNvSpPr txBox="1">
            <a:spLocks noChangeArrowheads="1"/>
          </p:cNvSpPr>
          <p:nvPr/>
        </p:nvSpPr>
        <p:spPr bwMode="auto">
          <a:xfrm>
            <a:off x="8131175" y="3162300"/>
            <a:ext cx="442913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1500" b="1" i="1">
                <a:latin typeface="Arial" pitchFamily="-102" charset="0"/>
              </a:rPr>
              <a:t>N VI</a:t>
            </a:r>
            <a:endParaRPr lang="en-US" sz="1200" b="1" i="1">
              <a:latin typeface="Arial" pitchFamily="-102" charset="0"/>
            </a:endParaRPr>
          </a:p>
        </p:txBody>
      </p:sp>
      <p:sp>
        <p:nvSpPr>
          <p:cNvPr id="393250" name="Line 34"/>
          <p:cNvSpPr>
            <a:spLocks noChangeShapeType="1"/>
          </p:cNvSpPr>
          <p:nvPr/>
        </p:nvSpPr>
        <p:spPr bwMode="auto">
          <a:xfrm flipV="1">
            <a:off x="7664450" y="3282950"/>
            <a:ext cx="336550" cy="298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3251" name="Line 35"/>
          <p:cNvSpPr>
            <a:spLocks noChangeShapeType="1"/>
          </p:cNvSpPr>
          <p:nvPr/>
        </p:nvSpPr>
        <p:spPr bwMode="auto">
          <a:xfrm flipV="1">
            <a:off x="7994650" y="3286125"/>
            <a:ext cx="1555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3252" name="Text Box 36"/>
          <p:cNvSpPr txBox="1">
            <a:spLocks noChangeArrowheads="1"/>
          </p:cNvSpPr>
          <p:nvPr/>
        </p:nvSpPr>
        <p:spPr bwMode="auto">
          <a:xfrm>
            <a:off x="8178800" y="2819400"/>
            <a:ext cx="442913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1500" b="1" i="1">
                <a:latin typeface="Arial" pitchFamily="-102" charset="0"/>
              </a:rPr>
              <a:t>N VII</a:t>
            </a:r>
            <a:endParaRPr lang="en-US" sz="1200" b="1" i="1">
              <a:latin typeface="Arial" pitchFamily="-102" charset="0"/>
            </a:endParaRPr>
          </a:p>
        </p:txBody>
      </p:sp>
      <p:sp>
        <p:nvSpPr>
          <p:cNvPr id="393253" name="Line 37"/>
          <p:cNvSpPr>
            <a:spLocks noChangeShapeType="1"/>
          </p:cNvSpPr>
          <p:nvPr/>
        </p:nvSpPr>
        <p:spPr bwMode="auto">
          <a:xfrm flipV="1">
            <a:off x="7305675" y="2949575"/>
            <a:ext cx="742950" cy="774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3254" name="Line 38"/>
          <p:cNvSpPr>
            <a:spLocks noChangeShapeType="1"/>
          </p:cNvSpPr>
          <p:nvPr/>
        </p:nvSpPr>
        <p:spPr bwMode="auto">
          <a:xfrm>
            <a:off x="8045450" y="2952750"/>
            <a:ext cx="104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3255" name="Text Box 39"/>
          <p:cNvSpPr txBox="1">
            <a:spLocks noChangeArrowheads="1"/>
          </p:cNvSpPr>
          <p:nvPr/>
        </p:nvSpPr>
        <p:spPr bwMode="auto">
          <a:xfrm>
            <a:off x="7267575" y="3060700"/>
            <a:ext cx="442913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1500" b="1" i="1">
                <a:latin typeface="Arial" pitchFamily="-102" charset="0"/>
              </a:rPr>
              <a:t>Pons</a:t>
            </a:r>
            <a:endParaRPr lang="en-US" sz="1200" b="1" i="1">
              <a:latin typeface="Arial" pitchFamily="-102" charset="0"/>
            </a:endParaRPr>
          </a:p>
        </p:txBody>
      </p:sp>
      <p:sp>
        <p:nvSpPr>
          <p:cNvPr id="393256" name="Text Box 40"/>
          <p:cNvSpPr txBox="1">
            <a:spLocks noChangeArrowheads="1"/>
          </p:cNvSpPr>
          <p:nvPr/>
        </p:nvSpPr>
        <p:spPr bwMode="auto">
          <a:xfrm>
            <a:off x="8121650" y="2409825"/>
            <a:ext cx="442913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1500" b="1" i="1">
                <a:latin typeface="Arial" pitchFamily="-102" charset="0"/>
              </a:rPr>
              <a:t>N V</a:t>
            </a:r>
            <a:endParaRPr lang="en-US" sz="1200" b="1" i="1">
              <a:latin typeface="Arial" pitchFamily="-102" charset="0"/>
            </a:endParaRPr>
          </a:p>
        </p:txBody>
      </p:sp>
      <p:sp>
        <p:nvSpPr>
          <p:cNvPr id="393257" name="Line 41"/>
          <p:cNvSpPr>
            <a:spLocks noChangeShapeType="1"/>
          </p:cNvSpPr>
          <p:nvPr/>
        </p:nvSpPr>
        <p:spPr bwMode="auto">
          <a:xfrm flipV="1">
            <a:off x="6985000" y="2530475"/>
            <a:ext cx="1076325" cy="444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3258" name="Line 42"/>
          <p:cNvSpPr>
            <a:spLocks noChangeShapeType="1"/>
          </p:cNvSpPr>
          <p:nvPr/>
        </p:nvSpPr>
        <p:spPr bwMode="auto">
          <a:xfrm flipV="1">
            <a:off x="8058150" y="2527300"/>
            <a:ext cx="9525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3259" name="Text Box 43"/>
          <p:cNvSpPr txBox="1">
            <a:spLocks noChangeArrowheads="1"/>
          </p:cNvSpPr>
          <p:nvPr/>
        </p:nvSpPr>
        <p:spPr bwMode="auto">
          <a:xfrm>
            <a:off x="6664325" y="1130300"/>
            <a:ext cx="2147888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1500" b="1">
                <a:latin typeface="Arial" pitchFamily="-102" charset="0"/>
              </a:rPr>
              <a:t>VESTIBULOCOCHLEAR</a:t>
            </a:r>
          </a:p>
          <a:p>
            <a:pPr algn="ctr">
              <a:lnSpc>
                <a:spcPct val="80000"/>
              </a:lnSpc>
            </a:pPr>
            <a:r>
              <a:rPr lang="en-US" sz="1500" b="1">
                <a:latin typeface="Arial" pitchFamily="-102" charset="0"/>
              </a:rPr>
              <a:t>NERVE (N VIII) </a:t>
            </a:r>
            <a:endParaRPr lang="en-US" sz="1200" b="1" i="1">
              <a:latin typeface="Arial" pitchFamily="-102" charset="0"/>
            </a:endParaRPr>
          </a:p>
        </p:txBody>
      </p:sp>
      <p:sp>
        <p:nvSpPr>
          <p:cNvPr id="393260" name="Line 44"/>
          <p:cNvSpPr>
            <a:spLocks noChangeShapeType="1"/>
          </p:cNvSpPr>
          <p:nvPr/>
        </p:nvSpPr>
        <p:spPr bwMode="auto">
          <a:xfrm>
            <a:off x="7658100" y="1546225"/>
            <a:ext cx="0" cy="117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3261" name="Line 45"/>
          <p:cNvSpPr>
            <a:spLocks noChangeShapeType="1"/>
          </p:cNvSpPr>
          <p:nvPr/>
        </p:nvSpPr>
        <p:spPr bwMode="auto">
          <a:xfrm flipH="1">
            <a:off x="6464300" y="1660525"/>
            <a:ext cx="1193800" cy="1689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3262" name="Text Box 46"/>
          <p:cNvSpPr txBox="1">
            <a:spLocks noChangeArrowheads="1"/>
          </p:cNvSpPr>
          <p:nvPr/>
        </p:nvSpPr>
        <p:spPr bwMode="auto">
          <a:xfrm>
            <a:off x="5610225" y="1958975"/>
            <a:ext cx="1357313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1500" b="1" i="1">
                <a:latin typeface="Arial" pitchFamily="-102" charset="0"/>
              </a:rPr>
              <a:t>Internal</a:t>
            </a:r>
          </a:p>
          <a:p>
            <a:pPr algn="ctr">
              <a:lnSpc>
                <a:spcPct val="80000"/>
              </a:lnSpc>
            </a:pPr>
            <a:r>
              <a:rPr lang="en-US" sz="1500" b="1" i="1">
                <a:latin typeface="Arial" pitchFamily="-102" charset="0"/>
              </a:rPr>
              <a:t> acoustic canal</a:t>
            </a:r>
            <a:endParaRPr lang="en-US" sz="1200" b="1" i="1">
              <a:latin typeface="Arial" pitchFamily="-102" charset="0"/>
            </a:endParaRPr>
          </a:p>
        </p:txBody>
      </p:sp>
      <p:sp>
        <p:nvSpPr>
          <p:cNvPr id="393263" name="Line 47"/>
          <p:cNvSpPr>
            <a:spLocks noChangeShapeType="1"/>
          </p:cNvSpPr>
          <p:nvPr/>
        </p:nvSpPr>
        <p:spPr bwMode="auto">
          <a:xfrm flipV="1">
            <a:off x="5953125" y="2711450"/>
            <a:ext cx="342900" cy="365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3264" name="Line 48"/>
          <p:cNvSpPr>
            <a:spLocks noChangeShapeType="1"/>
          </p:cNvSpPr>
          <p:nvPr/>
        </p:nvSpPr>
        <p:spPr bwMode="auto">
          <a:xfrm flipH="1">
            <a:off x="6296025" y="2381250"/>
            <a:ext cx="12700" cy="336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242" name="Picture 2" descr="15_28Figure-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63" y="760413"/>
            <a:ext cx="8548687" cy="5335587"/>
          </a:xfrm>
          <a:prstGeom prst="rect">
            <a:avLst/>
          </a:prstGeom>
          <a:noFill/>
        </p:spPr>
      </p:pic>
      <p:sp>
        <p:nvSpPr>
          <p:cNvPr id="394243" name="Rectangle 3"/>
          <p:cNvSpPr>
            <a:spLocks noChangeArrowheads="1"/>
          </p:cNvSpPr>
          <p:nvPr>
            <p:ph type="ctrTitle"/>
          </p:nvPr>
        </p:nvSpPr>
        <p:spPr bwMode="auto">
          <a:xfrm>
            <a:off x="152400" y="0"/>
            <a:ext cx="1981200" cy="304800"/>
          </a:xfrm>
          <a:noFill/>
          <a:ln w="3175"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400">
                <a:latin typeface="Arial" pitchFamily="-102" charset="0"/>
              </a:rPr>
              <a:t>LE 15-28</a:t>
            </a:r>
          </a:p>
        </p:txBody>
      </p:sp>
      <p:sp>
        <p:nvSpPr>
          <p:cNvPr id="394244" name="Text Box 4"/>
          <p:cNvSpPr txBox="1">
            <a:spLocks noChangeArrowheads="1"/>
          </p:cNvSpPr>
          <p:nvPr/>
        </p:nvSpPr>
        <p:spPr bwMode="auto">
          <a:xfrm>
            <a:off x="2355850" y="2517775"/>
            <a:ext cx="67468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Otic</a:t>
            </a:r>
          </a:p>
          <a:p>
            <a:pPr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ganglion</a:t>
            </a:r>
            <a:endParaRPr lang="en-US" sz="1200" b="1" i="1">
              <a:latin typeface="Arial" pitchFamily="-102" charset="0"/>
            </a:endParaRPr>
          </a:p>
        </p:txBody>
      </p:sp>
      <p:sp>
        <p:nvSpPr>
          <p:cNvPr id="394245" name="Text Box 5"/>
          <p:cNvSpPr txBox="1">
            <a:spLocks noChangeArrowheads="1"/>
          </p:cNvSpPr>
          <p:nvPr/>
        </p:nvSpPr>
        <p:spPr bwMode="auto">
          <a:xfrm>
            <a:off x="2346325" y="3095625"/>
            <a:ext cx="6746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Inferior</a:t>
            </a:r>
          </a:p>
          <a:p>
            <a:pPr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(petrosal)</a:t>
            </a:r>
          </a:p>
          <a:p>
            <a:pPr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ganglion</a:t>
            </a:r>
            <a:endParaRPr lang="en-US" sz="1200" b="1" i="1">
              <a:latin typeface="Arial" pitchFamily="-102" charset="0"/>
            </a:endParaRPr>
          </a:p>
        </p:txBody>
      </p:sp>
      <p:sp>
        <p:nvSpPr>
          <p:cNvPr id="394246" name="Text Box 6"/>
          <p:cNvSpPr txBox="1">
            <a:spLocks noChangeArrowheads="1"/>
          </p:cNvSpPr>
          <p:nvPr/>
        </p:nvSpPr>
        <p:spPr bwMode="auto">
          <a:xfrm>
            <a:off x="2435225" y="3765550"/>
            <a:ext cx="595313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Lingual</a:t>
            </a:r>
          </a:p>
          <a:p>
            <a:pPr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branch</a:t>
            </a:r>
            <a:endParaRPr lang="en-US" sz="1200" b="1" i="1">
              <a:latin typeface="Arial" pitchFamily="-102" charset="0"/>
            </a:endParaRPr>
          </a:p>
        </p:txBody>
      </p:sp>
      <p:sp>
        <p:nvSpPr>
          <p:cNvPr id="394247" name="Line 7"/>
          <p:cNvSpPr>
            <a:spLocks noChangeShapeType="1"/>
          </p:cNvSpPr>
          <p:nvPr/>
        </p:nvSpPr>
        <p:spPr bwMode="auto">
          <a:xfrm>
            <a:off x="3073400" y="2609850"/>
            <a:ext cx="2555875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4248" name="Line 8"/>
          <p:cNvSpPr>
            <a:spLocks noChangeShapeType="1"/>
          </p:cNvSpPr>
          <p:nvPr/>
        </p:nvSpPr>
        <p:spPr bwMode="auto">
          <a:xfrm>
            <a:off x="3073400" y="3194050"/>
            <a:ext cx="3035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4249" name="Line 9"/>
          <p:cNvSpPr>
            <a:spLocks noChangeShapeType="1"/>
          </p:cNvSpPr>
          <p:nvPr/>
        </p:nvSpPr>
        <p:spPr bwMode="auto">
          <a:xfrm flipV="1">
            <a:off x="3070225" y="3686175"/>
            <a:ext cx="2216150" cy="180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4250" name="Text Box 10"/>
          <p:cNvSpPr txBox="1">
            <a:spLocks noChangeArrowheads="1"/>
          </p:cNvSpPr>
          <p:nvPr/>
        </p:nvSpPr>
        <p:spPr bwMode="auto">
          <a:xfrm>
            <a:off x="4683125" y="5095875"/>
            <a:ext cx="957263" cy="18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Carotid body</a:t>
            </a:r>
            <a:endParaRPr lang="en-US" sz="1200" b="1" i="1">
              <a:latin typeface="Arial" pitchFamily="-102" charset="0"/>
            </a:endParaRPr>
          </a:p>
        </p:txBody>
      </p:sp>
      <p:sp>
        <p:nvSpPr>
          <p:cNvPr id="394251" name="Text Box 11"/>
          <p:cNvSpPr txBox="1">
            <a:spLocks noChangeArrowheads="1"/>
          </p:cNvSpPr>
          <p:nvPr/>
        </p:nvSpPr>
        <p:spPr bwMode="auto">
          <a:xfrm>
            <a:off x="4683125" y="5321300"/>
            <a:ext cx="957263" cy="18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200" b="1" i="1">
                <a:latin typeface="Arial" pitchFamily="-102" charset="0"/>
              </a:rPr>
              <a:t>Carotid sinus</a:t>
            </a:r>
          </a:p>
        </p:txBody>
      </p:sp>
      <p:sp>
        <p:nvSpPr>
          <p:cNvPr id="394252" name="Line 12"/>
          <p:cNvSpPr>
            <a:spLocks noChangeShapeType="1"/>
          </p:cNvSpPr>
          <p:nvPr/>
        </p:nvSpPr>
        <p:spPr bwMode="auto">
          <a:xfrm>
            <a:off x="5661025" y="5203825"/>
            <a:ext cx="368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4253" name="Line 13"/>
          <p:cNvSpPr>
            <a:spLocks noChangeShapeType="1"/>
          </p:cNvSpPr>
          <p:nvPr/>
        </p:nvSpPr>
        <p:spPr bwMode="auto">
          <a:xfrm flipV="1">
            <a:off x="5667375" y="5422900"/>
            <a:ext cx="1492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4254" name="Line 14"/>
          <p:cNvSpPr>
            <a:spLocks noChangeShapeType="1"/>
          </p:cNvSpPr>
          <p:nvPr/>
        </p:nvSpPr>
        <p:spPr bwMode="auto">
          <a:xfrm flipV="1">
            <a:off x="5813425" y="5260975"/>
            <a:ext cx="282575" cy="161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4255" name="Text Box 15"/>
          <p:cNvSpPr txBox="1">
            <a:spLocks noChangeArrowheads="1"/>
          </p:cNvSpPr>
          <p:nvPr/>
        </p:nvSpPr>
        <p:spPr bwMode="auto">
          <a:xfrm>
            <a:off x="3933825" y="5572125"/>
            <a:ext cx="1706563" cy="14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200" b="1" i="1">
                <a:latin typeface="Arial" pitchFamily="-102" charset="0"/>
              </a:rPr>
              <a:t>Common carotid artery</a:t>
            </a:r>
          </a:p>
        </p:txBody>
      </p:sp>
      <p:sp>
        <p:nvSpPr>
          <p:cNvPr id="394256" name="Line 16"/>
          <p:cNvSpPr>
            <a:spLocks noChangeShapeType="1"/>
          </p:cNvSpPr>
          <p:nvPr/>
        </p:nvSpPr>
        <p:spPr bwMode="auto">
          <a:xfrm flipV="1">
            <a:off x="5673725" y="5683250"/>
            <a:ext cx="41275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4257" name="Text Box 17"/>
          <p:cNvSpPr txBox="1">
            <a:spLocks noChangeArrowheads="1"/>
          </p:cNvSpPr>
          <p:nvPr/>
        </p:nvSpPr>
        <p:spPr bwMode="auto">
          <a:xfrm>
            <a:off x="7089775" y="4273550"/>
            <a:ext cx="1528763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Carotid sinus branch</a:t>
            </a:r>
            <a:endParaRPr lang="en-US" sz="1200" b="1" i="1">
              <a:latin typeface="Arial" pitchFamily="-102" charset="0"/>
            </a:endParaRPr>
          </a:p>
        </p:txBody>
      </p:sp>
      <p:sp>
        <p:nvSpPr>
          <p:cNvPr id="394258" name="Line 18"/>
          <p:cNvSpPr>
            <a:spLocks noChangeShapeType="1"/>
          </p:cNvSpPr>
          <p:nvPr/>
        </p:nvSpPr>
        <p:spPr bwMode="auto">
          <a:xfrm>
            <a:off x="6054725" y="4343400"/>
            <a:ext cx="1003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4259" name="Text Box 19"/>
          <p:cNvSpPr txBox="1">
            <a:spLocks noChangeArrowheads="1"/>
          </p:cNvSpPr>
          <p:nvPr/>
        </p:nvSpPr>
        <p:spPr bwMode="auto">
          <a:xfrm>
            <a:off x="7096125" y="3829050"/>
            <a:ext cx="1589088" cy="16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200" b="1" i="1">
                <a:latin typeface="Arial" pitchFamily="-102" charset="0"/>
              </a:rPr>
              <a:t>Parotid salivary gland</a:t>
            </a:r>
          </a:p>
        </p:txBody>
      </p:sp>
      <p:sp>
        <p:nvSpPr>
          <p:cNvPr id="394260" name="Line 20"/>
          <p:cNvSpPr>
            <a:spLocks noChangeShapeType="1"/>
          </p:cNvSpPr>
          <p:nvPr/>
        </p:nvSpPr>
        <p:spPr bwMode="auto">
          <a:xfrm>
            <a:off x="6343650" y="3898900"/>
            <a:ext cx="711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4261" name="Text Box 21"/>
          <p:cNvSpPr txBox="1">
            <a:spLocks noChangeArrowheads="1"/>
          </p:cNvSpPr>
          <p:nvPr/>
        </p:nvSpPr>
        <p:spPr bwMode="auto">
          <a:xfrm>
            <a:off x="7108825" y="3603625"/>
            <a:ext cx="1528763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Pharyngeal branches</a:t>
            </a:r>
            <a:endParaRPr lang="en-US" sz="1200" b="1" i="1">
              <a:latin typeface="Arial" pitchFamily="-102" charset="0"/>
            </a:endParaRPr>
          </a:p>
        </p:txBody>
      </p:sp>
      <p:sp>
        <p:nvSpPr>
          <p:cNvPr id="394262" name="Line 22"/>
          <p:cNvSpPr>
            <a:spLocks noChangeShapeType="1"/>
          </p:cNvSpPr>
          <p:nvPr/>
        </p:nvSpPr>
        <p:spPr bwMode="auto">
          <a:xfrm>
            <a:off x="5857875" y="3530600"/>
            <a:ext cx="927100" cy="114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4263" name="Line 23"/>
          <p:cNvSpPr>
            <a:spLocks noChangeShapeType="1"/>
          </p:cNvSpPr>
          <p:nvPr/>
        </p:nvSpPr>
        <p:spPr bwMode="auto">
          <a:xfrm flipV="1">
            <a:off x="5870575" y="3648075"/>
            <a:ext cx="911225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4264" name="Line 24"/>
          <p:cNvSpPr>
            <a:spLocks noChangeShapeType="1"/>
          </p:cNvSpPr>
          <p:nvPr/>
        </p:nvSpPr>
        <p:spPr bwMode="auto">
          <a:xfrm>
            <a:off x="6759575" y="3644900"/>
            <a:ext cx="301625" cy="38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4265" name="Text Box 25"/>
          <p:cNvSpPr txBox="1">
            <a:spLocks noChangeArrowheads="1"/>
          </p:cNvSpPr>
          <p:nvPr/>
        </p:nvSpPr>
        <p:spPr bwMode="auto">
          <a:xfrm>
            <a:off x="7096125" y="3225800"/>
            <a:ext cx="1277938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Superior (jugular)</a:t>
            </a:r>
          </a:p>
          <a:p>
            <a:pPr algn="l"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ganglion</a:t>
            </a:r>
            <a:endParaRPr lang="en-US" sz="1200" b="1" i="1">
              <a:latin typeface="Arial" pitchFamily="-102" charset="0"/>
            </a:endParaRPr>
          </a:p>
        </p:txBody>
      </p:sp>
      <p:sp>
        <p:nvSpPr>
          <p:cNvPr id="394266" name="Line 26"/>
          <p:cNvSpPr>
            <a:spLocks noChangeShapeType="1"/>
          </p:cNvSpPr>
          <p:nvPr/>
        </p:nvSpPr>
        <p:spPr bwMode="auto">
          <a:xfrm>
            <a:off x="6276975" y="2981325"/>
            <a:ext cx="219075" cy="307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4267" name="Line 27"/>
          <p:cNvSpPr>
            <a:spLocks noChangeShapeType="1"/>
          </p:cNvSpPr>
          <p:nvPr/>
        </p:nvSpPr>
        <p:spPr bwMode="auto">
          <a:xfrm flipV="1">
            <a:off x="6492875" y="3286125"/>
            <a:ext cx="56197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4268" name="Text Box 28"/>
          <p:cNvSpPr txBox="1">
            <a:spLocks noChangeArrowheads="1"/>
          </p:cNvSpPr>
          <p:nvPr/>
        </p:nvSpPr>
        <p:spPr bwMode="auto">
          <a:xfrm>
            <a:off x="7089775" y="3000375"/>
            <a:ext cx="1347788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200" b="1" i="1">
                <a:latin typeface="Arial" pitchFamily="-102" charset="0"/>
              </a:rPr>
              <a:t>Medulla oblongata</a:t>
            </a:r>
          </a:p>
        </p:txBody>
      </p:sp>
      <p:sp>
        <p:nvSpPr>
          <p:cNvPr id="394269" name="Line 29"/>
          <p:cNvSpPr>
            <a:spLocks noChangeShapeType="1"/>
          </p:cNvSpPr>
          <p:nvPr/>
        </p:nvSpPr>
        <p:spPr bwMode="auto">
          <a:xfrm>
            <a:off x="6851650" y="3057525"/>
            <a:ext cx="2063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4270" name="Text Box 30"/>
          <p:cNvSpPr txBox="1">
            <a:spLocks noChangeArrowheads="1"/>
          </p:cNvSpPr>
          <p:nvPr/>
        </p:nvSpPr>
        <p:spPr bwMode="auto">
          <a:xfrm>
            <a:off x="7096125" y="2568575"/>
            <a:ext cx="1722438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GLOSSOPHARYNGEAL</a:t>
            </a:r>
          </a:p>
          <a:p>
            <a:pPr algn="l">
              <a:lnSpc>
                <a:spcPct val="90000"/>
              </a:lnSpc>
            </a:pPr>
            <a:r>
              <a:rPr lang="en-US" sz="1200" b="1">
                <a:latin typeface="Arial" pitchFamily="-102" charset="0"/>
              </a:rPr>
              <a:t>NERVE (N IX)</a:t>
            </a:r>
            <a:endParaRPr lang="en-US" sz="1200" b="1" i="1">
              <a:latin typeface="Arial" pitchFamily="-102" charset="0"/>
            </a:endParaRPr>
          </a:p>
        </p:txBody>
      </p:sp>
      <p:sp>
        <p:nvSpPr>
          <p:cNvPr id="394271" name="Line 31"/>
          <p:cNvSpPr>
            <a:spLocks noChangeShapeType="1"/>
          </p:cNvSpPr>
          <p:nvPr/>
        </p:nvSpPr>
        <p:spPr bwMode="auto">
          <a:xfrm flipV="1">
            <a:off x="6543675" y="2625725"/>
            <a:ext cx="425450" cy="209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4272" name="Line 32"/>
          <p:cNvSpPr>
            <a:spLocks noChangeShapeType="1"/>
          </p:cNvSpPr>
          <p:nvPr/>
        </p:nvSpPr>
        <p:spPr bwMode="auto">
          <a:xfrm flipV="1">
            <a:off x="6965950" y="2622550"/>
            <a:ext cx="889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4273" name="Text Box 33"/>
          <p:cNvSpPr txBox="1">
            <a:spLocks noChangeArrowheads="1"/>
          </p:cNvSpPr>
          <p:nvPr/>
        </p:nvSpPr>
        <p:spPr bwMode="auto">
          <a:xfrm>
            <a:off x="7099300" y="2324100"/>
            <a:ext cx="427038" cy="15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200" b="1" i="1">
                <a:latin typeface="Arial" pitchFamily="-102" charset="0"/>
              </a:rPr>
              <a:t>N VIII</a:t>
            </a:r>
          </a:p>
        </p:txBody>
      </p:sp>
      <p:sp>
        <p:nvSpPr>
          <p:cNvPr id="394274" name="Text Box 34"/>
          <p:cNvSpPr txBox="1">
            <a:spLocks noChangeArrowheads="1"/>
          </p:cNvSpPr>
          <p:nvPr/>
        </p:nvSpPr>
        <p:spPr bwMode="auto">
          <a:xfrm>
            <a:off x="7102475" y="2054225"/>
            <a:ext cx="287338" cy="14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200" b="1" i="1">
                <a:latin typeface="Arial" pitchFamily="-102" charset="0"/>
              </a:rPr>
              <a:t>N V</a:t>
            </a:r>
          </a:p>
        </p:txBody>
      </p:sp>
      <p:sp>
        <p:nvSpPr>
          <p:cNvPr id="394275" name="Text Box 35"/>
          <p:cNvSpPr txBox="1">
            <a:spLocks noChangeArrowheads="1"/>
          </p:cNvSpPr>
          <p:nvPr/>
        </p:nvSpPr>
        <p:spPr bwMode="auto">
          <a:xfrm>
            <a:off x="6254750" y="2025650"/>
            <a:ext cx="369888" cy="1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200" b="1" i="1">
                <a:latin typeface="Arial" pitchFamily="-102" charset="0"/>
              </a:rPr>
              <a:t>Pons</a:t>
            </a:r>
          </a:p>
        </p:txBody>
      </p:sp>
      <p:sp>
        <p:nvSpPr>
          <p:cNvPr id="394276" name="Line 36"/>
          <p:cNvSpPr>
            <a:spLocks noChangeShapeType="1"/>
          </p:cNvSpPr>
          <p:nvPr/>
        </p:nvSpPr>
        <p:spPr bwMode="auto">
          <a:xfrm flipV="1">
            <a:off x="6426200" y="2117725"/>
            <a:ext cx="622300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4277" name="Line 37"/>
          <p:cNvSpPr>
            <a:spLocks noChangeShapeType="1"/>
          </p:cNvSpPr>
          <p:nvPr/>
        </p:nvSpPr>
        <p:spPr bwMode="auto">
          <a:xfrm flipV="1">
            <a:off x="6464300" y="2390775"/>
            <a:ext cx="590550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4278" name="Text Box 38"/>
          <p:cNvSpPr txBox="1">
            <a:spLocks noChangeArrowheads="1"/>
          </p:cNvSpPr>
          <p:nvPr/>
        </p:nvSpPr>
        <p:spPr bwMode="auto">
          <a:xfrm>
            <a:off x="5546725" y="2279650"/>
            <a:ext cx="354013" cy="15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200" b="1" i="1">
                <a:latin typeface="Arial" pitchFamily="-102" charset="0"/>
              </a:rPr>
              <a:t>N VII</a:t>
            </a:r>
          </a:p>
        </p:txBody>
      </p:sp>
      <p:sp>
        <p:nvSpPr>
          <p:cNvPr id="394279" name="Text Box 39"/>
          <p:cNvSpPr txBox="1">
            <a:spLocks noChangeArrowheads="1"/>
          </p:cNvSpPr>
          <p:nvPr/>
        </p:nvSpPr>
        <p:spPr bwMode="auto">
          <a:xfrm>
            <a:off x="5588000" y="2533650"/>
            <a:ext cx="322263" cy="15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200" b="1" i="1">
                <a:latin typeface="Arial" pitchFamily="-102" charset="0"/>
              </a:rPr>
              <a:t>N VI</a:t>
            </a:r>
          </a:p>
        </p:txBody>
      </p:sp>
      <p:sp>
        <p:nvSpPr>
          <p:cNvPr id="394280" name="Line 40"/>
          <p:cNvSpPr>
            <a:spLocks noChangeShapeType="1"/>
          </p:cNvSpPr>
          <p:nvPr/>
        </p:nvSpPr>
        <p:spPr bwMode="auto">
          <a:xfrm flipV="1">
            <a:off x="5921375" y="2371725"/>
            <a:ext cx="1238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4281" name="Line 41"/>
          <p:cNvSpPr>
            <a:spLocks noChangeShapeType="1"/>
          </p:cNvSpPr>
          <p:nvPr/>
        </p:nvSpPr>
        <p:spPr bwMode="auto">
          <a:xfrm>
            <a:off x="6042025" y="2371725"/>
            <a:ext cx="400050" cy="212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4282" name="Line 42"/>
          <p:cNvSpPr>
            <a:spLocks noChangeShapeType="1"/>
          </p:cNvSpPr>
          <p:nvPr/>
        </p:nvSpPr>
        <p:spPr bwMode="auto">
          <a:xfrm>
            <a:off x="5924550" y="2625725"/>
            <a:ext cx="38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266" name="Picture 2" descr="15_29Figure-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6663" y="136525"/>
            <a:ext cx="6670675" cy="6584950"/>
          </a:xfrm>
          <a:prstGeom prst="rect">
            <a:avLst/>
          </a:prstGeom>
          <a:noFill/>
        </p:spPr>
      </p:pic>
      <p:sp>
        <p:nvSpPr>
          <p:cNvPr id="395267" name="Rectangle 3"/>
          <p:cNvSpPr>
            <a:spLocks noChangeArrowheads="1"/>
          </p:cNvSpPr>
          <p:nvPr>
            <p:ph type="ctrTitle"/>
          </p:nvPr>
        </p:nvSpPr>
        <p:spPr bwMode="auto">
          <a:xfrm>
            <a:off x="152400" y="0"/>
            <a:ext cx="1981200" cy="304800"/>
          </a:xfrm>
          <a:noFill/>
          <a:ln w="3175"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400">
                <a:latin typeface="Arial" pitchFamily="-102" charset="0"/>
              </a:rPr>
              <a:t>LE 15-29</a:t>
            </a:r>
          </a:p>
        </p:txBody>
      </p:sp>
      <p:sp>
        <p:nvSpPr>
          <p:cNvPr id="395268" name="Text Box 4"/>
          <p:cNvSpPr txBox="1">
            <a:spLocks noChangeArrowheads="1"/>
          </p:cNvSpPr>
          <p:nvPr/>
        </p:nvSpPr>
        <p:spPr bwMode="auto">
          <a:xfrm>
            <a:off x="3054350" y="168275"/>
            <a:ext cx="679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900" b="1">
                <a:latin typeface="Arial" pitchFamily="-102" charset="0"/>
              </a:rPr>
              <a:t>Superior</a:t>
            </a:r>
          </a:p>
          <a:p>
            <a:pPr algn="ctr">
              <a:lnSpc>
                <a:spcPct val="90000"/>
              </a:lnSpc>
            </a:pPr>
            <a:r>
              <a:rPr lang="en-US" sz="900" b="1">
                <a:latin typeface="Arial" pitchFamily="-102" charset="0"/>
              </a:rPr>
              <a:t>pharyngeal</a:t>
            </a:r>
          </a:p>
          <a:p>
            <a:pPr algn="ctr">
              <a:lnSpc>
                <a:spcPct val="90000"/>
              </a:lnSpc>
            </a:pPr>
            <a:r>
              <a:rPr lang="en-US" sz="900" b="1">
                <a:latin typeface="Arial" pitchFamily="-102" charset="0"/>
              </a:rPr>
              <a:t>branch</a:t>
            </a:r>
            <a:endParaRPr lang="en-US" sz="1000" b="1" i="1">
              <a:latin typeface="Arial" pitchFamily="-102" charset="0"/>
            </a:endParaRPr>
          </a:p>
        </p:txBody>
      </p:sp>
      <p:sp>
        <p:nvSpPr>
          <p:cNvPr id="395269" name="Text Box 5"/>
          <p:cNvSpPr txBox="1">
            <a:spLocks noChangeArrowheads="1"/>
          </p:cNvSpPr>
          <p:nvPr/>
        </p:nvSpPr>
        <p:spPr bwMode="auto">
          <a:xfrm>
            <a:off x="3800475" y="163513"/>
            <a:ext cx="688975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900" b="1">
                <a:latin typeface="Arial" pitchFamily="-102" charset="0"/>
              </a:rPr>
              <a:t>VAGUS</a:t>
            </a:r>
          </a:p>
          <a:p>
            <a:pPr algn="ctr">
              <a:lnSpc>
                <a:spcPct val="90000"/>
              </a:lnSpc>
            </a:pPr>
            <a:r>
              <a:rPr lang="en-US" sz="900" b="1">
                <a:latin typeface="Arial" pitchFamily="-102" charset="0"/>
              </a:rPr>
              <a:t>NERVE (N X)</a:t>
            </a:r>
            <a:endParaRPr lang="en-US" sz="1000" b="1" i="1">
              <a:latin typeface="Arial" pitchFamily="-102" charset="0"/>
            </a:endParaRPr>
          </a:p>
        </p:txBody>
      </p:sp>
      <p:sp>
        <p:nvSpPr>
          <p:cNvPr id="395270" name="Text Box 6"/>
          <p:cNvSpPr txBox="1">
            <a:spLocks noChangeArrowheads="1"/>
          </p:cNvSpPr>
          <p:nvPr/>
        </p:nvSpPr>
        <p:spPr bwMode="auto">
          <a:xfrm>
            <a:off x="2303463" y="1852613"/>
            <a:ext cx="793750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900" b="1">
                <a:latin typeface="Arial" pitchFamily="-102" charset="0"/>
              </a:rPr>
              <a:t>Internal branch</a:t>
            </a:r>
            <a:endParaRPr lang="en-US" sz="1000" b="1" i="1">
              <a:latin typeface="Arial" pitchFamily="-102" charset="0"/>
            </a:endParaRPr>
          </a:p>
        </p:txBody>
      </p:sp>
      <p:sp>
        <p:nvSpPr>
          <p:cNvPr id="395271" name="Text Box 7"/>
          <p:cNvSpPr txBox="1">
            <a:spLocks noChangeArrowheads="1"/>
          </p:cNvSpPr>
          <p:nvPr/>
        </p:nvSpPr>
        <p:spPr bwMode="auto">
          <a:xfrm>
            <a:off x="2270125" y="2022475"/>
            <a:ext cx="822325" cy="11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900" b="1">
                <a:latin typeface="Arial" pitchFamily="-102" charset="0"/>
              </a:rPr>
              <a:t>External branch</a:t>
            </a:r>
            <a:endParaRPr lang="en-US" sz="1000" b="1" i="1">
              <a:latin typeface="Arial" pitchFamily="-102" charset="0"/>
            </a:endParaRPr>
          </a:p>
        </p:txBody>
      </p:sp>
      <p:sp>
        <p:nvSpPr>
          <p:cNvPr id="395272" name="Text Box 8"/>
          <p:cNvSpPr txBox="1">
            <a:spLocks noChangeArrowheads="1"/>
          </p:cNvSpPr>
          <p:nvPr/>
        </p:nvSpPr>
        <p:spPr bwMode="auto">
          <a:xfrm>
            <a:off x="1271588" y="1957388"/>
            <a:ext cx="839787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latin typeface="Arial" pitchFamily="-102" charset="0"/>
              </a:rPr>
              <a:t>Superior</a:t>
            </a:r>
          </a:p>
          <a:p>
            <a:pPr>
              <a:lnSpc>
                <a:spcPct val="90000"/>
              </a:lnSpc>
            </a:pPr>
            <a:r>
              <a:rPr lang="en-US" sz="900" b="1">
                <a:latin typeface="Arial" pitchFamily="-102" charset="0"/>
              </a:rPr>
              <a:t>laryngeal nerve</a:t>
            </a:r>
            <a:endParaRPr lang="en-US" sz="1000" b="1" i="1">
              <a:latin typeface="Arial" pitchFamily="-102" charset="0"/>
            </a:endParaRPr>
          </a:p>
        </p:txBody>
      </p:sp>
      <p:sp>
        <p:nvSpPr>
          <p:cNvPr id="395273" name="Text Box 9"/>
          <p:cNvSpPr txBox="1">
            <a:spLocks noChangeArrowheads="1"/>
          </p:cNvSpPr>
          <p:nvPr/>
        </p:nvSpPr>
        <p:spPr bwMode="auto">
          <a:xfrm>
            <a:off x="2265363" y="2365375"/>
            <a:ext cx="8445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latin typeface="Arial" pitchFamily="-102" charset="0"/>
              </a:rPr>
              <a:t>Recurrent</a:t>
            </a:r>
          </a:p>
          <a:p>
            <a:pPr>
              <a:lnSpc>
                <a:spcPct val="90000"/>
              </a:lnSpc>
            </a:pPr>
            <a:r>
              <a:rPr lang="en-US" sz="900" b="1">
                <a:latin typeface="Arial" pitchFamily="-102" charset="0"/>
              </a:rPr>
              <a:t>laryngeal nerve</a:t>
            </a:r>
            <a:endParaRPr lang="en-US" sz="1000" b="1" i="1">
              <a:latin typeface="Arial" pitchFamily="-102" charset="0"/>
            </a:endParaRPr>
          </a:p>
        </p:txBody>
      </p:sp>
      <p:sp>
        <p:nvSpPr>
          <p:cNvPr id="395274" name="Line 10"/>
          <p:cNvSpPr>
            <a:spLocks noChangeShapeType="1"/>
          </p:cNvSpPr>
          <p:nvPr/>
        </p:nvSpPr>
        <p:spPr bwMode="auto">
          <a:xfrm>
            <a:off x="3136900" y="2435225"/>
            <a:ext cx="3651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5275" name="Line 11"/>
          <p:cNvSpPr>
            <a:spLocks noChangeShapeType="1"/>
          </p:cNvSpPr>
          <p:nvPr/>
        </p:nvSpPr>
        <p:spPr bwMode="auto">
          <a:xfrm flipV="1">
            <a:off x="3140075" y="2089150"/>
            <a:ext cx="920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5276" name="Line 12"/>
          <p:cNvSpPr>
            <a:spLocks noChangeShapeType="1"/>
          </p:cNvSpPr>
          <p:nvPr/>
        </p:nvSpPr>
        <p:spPr bwMode="auto">
          <a:xfrm flipV="1">
            <a:off x="3232150" y="1955800"/>
            <a:ext cx="276225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5277" name="Line 13"/>
          <p:cNvSpPr>
            <a:spLocks noChangeShapeType="1"/>
          </p:cNvSpPr>
          <p:nvPr/>
        </p:nvSpPr>
        <p:spPr bwMode="auto">
          <a:xfrm>
            <a:off x="3143250" y="1924050"/>
            <a:ext cx="85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5278" name="Line 14"/>
          <p:cNvSpPr>
            <a:spLocks noChangeShapeType="1"/>
          </p:cNvSpPr>
          <p:nvPr/>
        </p:nvSpPr>
        <p:spPr bwMode="auto">
          <a:xfrm flipV="1">
            <a:off x="3225800" y="1787525"/>
            <a:ext cx="276225" cy="136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5279" name="Line 15"/>
          <p:cNvSpPr>
            <a:spLocks noChangeShapeType="1"/>
          </p:cNvSpPr>
          <p:nvPr/>
        </p:nvSpPr>
        <p:spPr bwMode="auto">
          <a:xfrm flipV="1">
            <a:off x="2171700" y="1876425"/>
            <a:ext cx="41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5280" name="Line 16"/>
          <p:cNvSpPr>
            <a:spLocks noChangeShapeType="1"/>
          </p:cNvSpPr>
          <p:nvPr/>
        </p:nvSpPr>
        <p:spPr bwMode="auto">
          <a:xfrm flipV="1">
            <a:off x="2174875" y="2152650"/>
            <a:ext cx="41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5281" name="Line 17"/>
          <p:cNvSpPr>
            <a:spLocks noChangeShapeType="1"/>
          </p:cNvSpPr>
          <p:nvPr/>
        </p:nvSpPr>
        <p:spPr bwMode="auto">
          <a:xfrm flipV="1">
            <a:off x="2133600" y="2016125"/>
            <a:ext cx="41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5282" name="Line 18"/>
          <p:cNvSpPr>
            <a:spLocks noChangeShapeType="1"/>
          </p:cNvSpPr>
          <p:nvPr/>
        </p:nvSpPr>
        <p:spPr bwMode="auto">
          <a:xfrm>
            <a:off x="2178050" y="1873250"/>
            <a:ext cx="0" cy="285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5283" name="Text Box 19"/>
          <p:cNvSpPr txBox="1">
            <a:spLocks noChangeArrowheads="1"/>
          </p:cNvSpPr>
          <p:nvPr/>
        </p:nvSpPr>
        <p:spPr bwMode="auto">
          <a:xfrm>
            <a:off x="2478088" y="3768725"/>
            <a:ext cx="581025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900" b="1" i="1">
                <a:latin typeface="Arial" pitchFamily="-102" charset="0"/>
              </a:rPr>
              <a:t>Right lung</a:t>
            </a:r>
            <a:endParaRPr lang="en-US" sz="1000" b="1" i="1">
              <a:latin typeface="Arial" pitchFamily="-102" charset="0"/>
            </a:endParaRPr>
          </a:p>
        </p:txBody>
      </p:sp>
      <p:sp>
        <p:nvSpPr>
          <p:cNvPr id="395284" name="Text Box 20"/>
          <p:cNvSpPr txBox="1">
            <a:spLocks noChangeArrowheads="1"/>
          </p:cNvSpPr>
          <p:nvPr/>
        </p:nvSpPr>
        <p:spPr bwMode="auto">
          <a:xfrm>
            <a:off x="4122738" y="3762375"/>
            <a:ext cx="485775" cy="11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900" b="1" i="1">
                <a:latin typeface="Arial" pitchFamily="-102" charset="0"/>
              </a:rPr>
              <a:t>Left lung</a:t>
            </a:r>
            <a:endParaRPr lang="en-US" sz="1000" b="1" i="1">
              <a:latin typeface="Arial" pitchFamily="-102" charset="0"/>
            </a:endParaRPr>
          </a:p>
        </p:txBody>
      </p:sp>
      <p:sp>
        <p:nvSpPr>
          <p:cNvPr id="395285" name="Text Box 21"/>
          <p:cNvSpPr txBox="1">
            <a:spLocks noChangeArrowheads="1"/>
          </p:cNvSpPr>
          <p:nvPr/>
        </p:nvSpPr>
        <p:spPr bwMode="auto">
          <a:xfrm>
            <a:off x="2687638" y="4559300"/>
            <a:ext cx="288925" cy="10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900" b="1" i="1">
                <a:latin typeface="Arial" pitchFamily="-102" charset="0"/>
              </a:rPr>
              <a:t>Liver</a:t>
            </a:r>
            <a:endParaRPr lang="en-US" sz="1000" b="1" i="1">
              <a:latin typeface="Arial" pitchFamily="-102" charset="0"/>
            </a:endParaRPr>
          </a:p>
        </p:txBody>
      </p:sp>
      <p:sp>
        <p:nvSpPr>
          <p:cNvPr id="395286" name="Text Box 22"/>
          <p:cNvSpPr txBox="1">
            <a:spLocks noChangeArrowheads="1"/>
          </p:cNvSpPr>
          <p:nvPr/>
        </p:nvSpPr>
        <p:spPr bwMode="auto">
          <a:xfrm>
            <a:off x="3589338" y="5086350"/>
            <a:ext cx="492125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900" b="1" i="1">
                <a:latin typeface="Arial" pitchFamily="-102" charset="0"/>
              </a:rPr>
              <a:t>Stomach</a:t>
            </a:r>
            <a:endParaRPr lang="en-US" sz="1000" b="1" i="1">
              <a:latin typeface="Arial" pitchFamily="-102" charset="0"/>
            </a:endParaRPr>
          </a:p>
        </p:txBody>
      </p:sp>
      <p:sp>
        <p:nvSpPr>
          <p:cNvPr id="395287" name="Text Box 23"/>
          <p:cNvSpPr txBox="1">
            <a:spLocks noChangeArrowheads="1"/>
          </p:cNvSpPr>
          <p:nvPr/>
        </p:nvSpPr>
        <p:spPr bwMode="auto">
          <a:xfrm>
            <a:off x="3465513" y="5419725"/>
            <a:ext cx="523875" cy="12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900" b="1" i="1">
                <a:latin typeface="Arial" pitchFamily="-102" charset="0"/>
              </a:rPr>
              <a:t>Pancreas</a:t>
            </a:r>
            <a:endParaRPr lang="en-US" sz="1000" b="1" i="1">
              <a:latin typeface="Arial" pitchFamily="-102" charset="0"/>
            </a:endParaRPr>
          </a:p>
        </p:txBody>
      </p:sp>
      <p:sp>
        <p:nvSpPr>
          <p:cNvPr id="395288" name="Text Box 24"/>
          <p:cNvSpPr txBox="1">
            <a:spLocks noChangeArrowheads="1"/>
          </p:cNvSpPr>
          <p:nvPr/>
        </p:nvSpPr>
        <p:spPr bwMode="auto">
          <a:xfrm>
            <a:off x="2058988" y="5803900"/>
            <a:ext cx="352425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900" b="1" i="1">
                <a:latin typeface="Arial" pitchFamily="-102" charset="0"/>
              </a:rPr>
              <a:t>Colon</a:t>
            </a:r>
            <a:endParaRPr lang="en-US" sz="1000" b="1" i="1">
              <a:latin typeface="Arial" pitchFamily="-102" charset="0"/>
            </a:endParaRPr>
          </a:p>
        </p:txBody>
      </p:sp>
      <p:sp>
        <p:nvSpPr>
          <p:cNvPr id="395289" name="Line 25"/>
          <p:cNvSpPr>
            <a:spLocks noChangeShapeType="1"/>
          </p:cNvSpPr>
          <p:nvPr/>
        </p:nvSpPr>
        <p:spPr bwMode="auto">
          <a:xfrm>
            <a:off x="2432050" y="5870575"/>
            <a:ext cx="2000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5290" name="Line 26"/>
          <p:cNvSpPr>
            <a:spLocks noChangeShapeType="1"/>
          </p:cNvSpPr>
          <p:nvPr/>
        </p:nvSpPr>
        <p:spPr bwMode="auto">
          <a:xfrm flipH="1">
            <a:off x="3394075" y="536575"/>
            <a:ext cx="0" cy="10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5291" name="Line 27"/>
          <p:cNvSpPr>
            <a:spLocks noChangeShapeType="1"/>
          </p:cNvSpPr>
          <p:nvPr/>
        </p:nvSpPr>
        <p:spPr bwMode="auto">
          <a:xfrm>
            <a:off x="3394075" y="635000"/>
            <a:ext cx="428625" cy="638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5292" name="Line 28"/>
          <p:cNvSpPr>
            <a:spLocks noChangeShapeType="1"/>
          </p:cNvSpPr>
          <p:nvPr/>
        </p:nvSpPr>
        <p:spPr bwMode="auto">
          <a:xfrm>
            <a:off x="4032250" y="415925"/>
            <a:ext cx="0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5293" name="Text Box 29"/>
          <p:cNvSpPr txBox="1">
            <a:spLocks noChangeArrowheads="1"/>
          </p:cNvSpPr>
          <p:nvPr/>
        </p:nvSpPr>
        <p:spPr bwMode="auto">
          <a:xfrm>
            <a:off x="3802063" y="1401763"/>
            <a:ext cx="914400" cy="236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latin typeface="Arial" pitchFamily="-102" charset="0"/>
              </a:rPr>
              <a:t>Inferior ganglion</a:t>
            </a:r>
          </a:p>
          <a:p>
            <a:pPr>
              <a:lnSpc>
                <a:spcPct val="90000"/>
              </a:lnSpc>
            </a:pPr>
            <a:r>
              <a:rPr lang="en-US" sz="900" b="1">
                <a:latin typeface="Arial" pitchFamily="-102" charset="0"/>
              </a:rPr>
              <a:t>of vagus nerve</a:t>
            </a:r>
            <a:endParaRPr lang="en-US" sz="1000" b="1" i="1">
              <a:latin typeface="Arial" pitchFamily="-102" charset="0"/>
            </a:endParaRPr>
          </a:p>
        </p:txBody>
      </p:sp>
      <p:sp>
        <p:nvSpPr>
          <p:cNvPr id="395294" name="Line 30"/>
          <p:cNvSpPr>
            <a:spLocks noChangeShapeType="1"/>
          </p:cNvSpPr>
          <p:nvPr/>
        </p:nvSpPr>
        <p:spPr bwMode="auto">
          <a:xfrm flipV="1">
            <a:off x="4762500" y="1473200"/>
            <a:ext cx="18415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5295" name="Text Box 31"/>
          <p:cNvSpPr txBox="1">
            <a:spLocks noChangeArrowheads="1"/>
          </p:cNvSpPr>
          <p:nvPr/>
        </p:nvSpPr>
        <p:spPr bwMode="auto">
          <a:xfrm>
            <a:off x="5119688" y="1789113"/>
            <a:ext cx="1371600" cy="112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latin typeface="Arial" pitchFamily="-102" charset="0"/>
              </a:rPr>
              <a:t>Superior laryngeal nerve</a:t>
            </a:r>
            <a:endParaRPr lang="en-US" sz="1000" b="1" i="1">
              <a:latin typeface="Arial" pitchFamily="-102" charset="0"/>
            </a:endParaRPr>
          </a:p>
        </p:txBody>
      </p:sp>
      <p:sp>
        <p:nvSpPr>
          <p:cNvPr id="395296" name="Line 32"/>
          <p:cNvSpPr>
            <a:spLocks noChangeShapeType="1"/>
          </p:cNvSpPr>
          <p:nvPr/>
        </p:nvSpPr>
        <p:spPr bwMode="auto">
          <a:xfrm>
            <a:off x="4775200" y="1778000"/>
            <a:ext cx="3429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5297" name="Text Box 33"/>
          <p:cNvSpPr txBox="1">
            <a:spLocks noChangeArrowheads="1"/>
          </p:cNvSpPr>
          <p:nvPr/>
        </p:nvSpPr>
        <p:spPr bwMode="auto">
          <a:xfrm>
            <a:off x="5129213" y="1617663"/>
            <a:ext cx="1050925" cy="10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latin typeface="Arial" pitchFamily="-102" charset="0"/>
              </a:rPr>
              <a:t>Pharyngeal branch</a:t>
            </a:r>
            <a:endParaRPr lang="en-US" sz="1000" b="1" i="1">
              <a:latin typeface="Arial" pitchFamily="-102" charset="0"/>
            </a:endParaRPr>
          </a:p>
        </p:txBody>
      </p:sp>
      <p:sp>
        <p:nvSpPr>
          <p:cNvPr id="395298" name="Line 34"/>
          <p:cNvSpPr>
            <a:spLocks noChangeShapeType="1"/>
          </p:cNvSpPr>
          <p:nvPr/>
        </p:nvSpPr>
        <p:spPr bwMode="auto">
          <a:xfrm>
            <a:off x="4806950" y="1603375"/>
            <a:ext cx="314325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5299" name="Text Box 35"/>
          <p:cNvSpPr txBox="1">
            <a:spLocks noChangeArrowheads="1"/>
          </p:cNvSpPr>
          <p:nvPr/>
        </p:nvSpPr>
        <p:spPr bwMode="auto">
          <a:xfrm>
            <a:off x="5637213" y="1243013"/>
            <a:ext cx="1022350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900" b="1">
                <a:latin typeface="Arial" pitchFamily="-102" charset="0"/>
              </a:rPr>
              <a:t>Superior ganglion</a:t>
            </a:r>
          </a:p>
          <a:p>
            <a:pPr algn="l">
              <a:lnSpc>
                <a:spcPct val="90000"/>
              </a:lnSpc>
            </a:pPr>
            <a:r>
              <a:rPr lang="en-US" sz="900" b="1">
                <a:latin typeface="Arial" pitchFamily="-102" charset="0"/>
              </a:rPr>
              <a:t>of vagus nerve</a:t>
            </a:r>
            <a:endParaRPr lang="en-US" sz="1000" b="1" i="1">
              <a:latin typeface="Arial" pitchFamily="-102" charset="0"/>
            </a:endParaRPr>
          </a:p>
        </p:txBody>
      </p:sp>
      <p:sp>
        <p:nvSpPr>
          <p:cNvPr id="395300" name="Text Box 36"/>
          <p:cNvSpPr txBox="1">
            <a:spLocks noChangeArrowheads="1"/>
          </p:cNvSpPr>
          <p:nvPr/>
        </p:nvSpPr>
        <p:spPr bwMode="auto">
          <a:xfrm>
            <a:off x="5634038" y="957263"/>
            <a:ext cx="930275" cy="23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900" b="1">
                <a:latin typeface="Arial" pitchFamily="-102" charset="0"/>
              </a:rPr>
              <a:t>Auricular branch</a:t>
            </a:r>
          </a:p>
          <a:p>
            <a:pPr algn="l">
              <a:lnSpc>
                <a:spcPct val="90000"/>
              </a:lnSpc>
            </a:pPr>
            <a:r>
              <a:rPr lang="en-US" sz="900" b="1">
                <a:latin typeface="Arial" pitchFamily="-102" charset="0"/>
              </a:rPr>
              <a:t>to external ear</a:t>
            </a:r>
            <a:endParaRPr lang="en-US" sz="1000" b="1" i="1">
              <a:latin typeface="Arial" pitchFamily="-102" charset="0"/>
            </a:endParaRPr>
          </a:p>
        </p:txBody>
      </p:sp>
      <p:sp>
        <p:nvSpPr>
          <p:cNvPr id="395301" name="Line 37"/>
          <p:cNvSpPr>
            <a:spLocks noChangeShapeType="1"/>
          </p:cNvSpPr>
          <p:nvPr/>
        </p:nvSpPr>
        <p:spPr bwMode="auto">
          <a:xfrm>
            <a:off x="5060950" y="1308100"/>
            <a:ext cx="55562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5302" name="Line 38"/>
          <p:cNvSpPr>
            <a:spLocks noChangeShapeType="1"/>
          </p:cNvSpPr>
          <p:nvPr/>
        </p:nvSpPr>
        <p:spPr bwMode="auto">
          <a:xfrm flipV="1">
            <a:off x="4953000" y="1025525"/>
            <a:ext cx="606425" cy="273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5303" name="Line 39"/>
          <p:cNvSpPr>
            <a:spLocks noChangeShapeType="1"/>
          </p:cNvSpPr>
          <p:nvPr/>
        </p:nvSpPr>
        <p:spPr bwMode="auto">
          <a:xfrm>
            <a:off x="5556250" y="1025525"/>
            <a:ext cx="6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5304" name="Text Box 40"/>
          <p:cNvSpPr txBox="1">
            <a:spLocks noChangeArrowheads="1"/>
          </p:cNvSpPr>
          <p:nvPr/>
        </p:nvSpPr>
        <p:spPr bwMode="auto">
          <a:xfrm>
            <a:off x="5640388" y="633413"/>
            <a:ext cx="552450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900" b="1" i="1">
                <a:latin typeface="Arial" pitchFamily="-102" charset="0"/>
              </a:rPr>
              <a:t>Medulla</a:t>
            </a:r>
          </a:p>
          <a:p>
            <a:pPr algn="l">
              <a:lnSpc>
                <a:spcPct val="90000"/>
              </a:lnSpc>
            </a:pPr>
            <a:r>
              <a:rPr lang="en-US" sz="900" b="1" i="1">
                <a:latin typeface="Arial" pitchFamily="-102" charset="0"/>
              </a:rPr>
              <a:t>oblongata</a:t>
            </a:r>
            <a:endParaRPr lang="en-US" sz="1000" b="1" i="1">
              <a:latin typeface="Arial" pitchFamily="-102" charset="0"/>
            </a:endParaRPr>
          </a:p>
        </p:txBody>
      </p:sp>
      <p:sp>
        <p:nvSpPr>
          <p:cNvPr id="395305" name="Line 41"/>
          <p:cNvSpPr>
            <a:spLocks noChangeShapeType="1"/>
          </p:cNvSpPr>
          <p:nvPr/>
        </p:nvSpPr>
        <p:spPr bwMode="auto">
          <a:xfrm flipV="1">
            <a:off x="5426075" y="695325"/>
            <a:ext cx="104775" cy="352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5306" name="Line 42"/>
          <p:cNvSpPr>
            <a:spLocks noChangeShapeType="1"/>
          </p:cNvSpPr>
          <p:nvPr/>
        </p:nvSpPr>
        <p:spPr bwMode="auto">
          <a:xfrm flipV="1">
            <a:off x="5530850" y="698500"/>
            <a:ext cx="730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5307" name="Text Box 43"/>
          <p:cNvSpPr txBox="1">
            <a:spLocks noChangeArrowheads="1"/>
          </p:cNvSpPr>
          <p:nvPr/>
        </p:nvSpPr>
        <p:spPr bwMode="auto">
          <a:xfrm>
            <a:off x="4938713" y="376238"/>
            <a:ext cx="28575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900" b="1" i="1">
                <a:latin typeface="Arial" pitchFamily="-102" charset="0"/>
              </a:rPr>
              <a:t>Pons</a:t>
            </a:r>
            <a:endParaRPr lang="en-US" sz="1000" b="1" i="1">
              <a:latin typeface="Arial" pitchFamily="-102" charset="0"/>
            </a:endParaRPr>
          </a:p>
        </p:txBody>
      </p:sp>
      <p:sp>
        <p:nvSpPr>
          <p:cNvPr id="395308" name="Text Box 44"/>
          <p:cNvSpPr txBox="1">
            <a:spLocks noChangeArrowheads="1"/>
          </p:cNvSpPr>
          <p:nvPr/>
        </p:nvSpPr>
        <p:spPr bwMode="auto">
          <a:xfrm>
            <a:off x="4498975" y="2363788"/>
            <a:ext cx="973138" cy="13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900" b="1">
                <a:latin typeface="Arial" pitchFamily="-102" charset="0"/>
              </a:rPr>
              <a:t>Cardiac branches</a:t>
            </a:r>
            <a:endParaRPr lang="en-US" sz="1000" b="1" i="1">
              <a:latin typeface="Arial" pitchFamily="-102" charset="0"/>
            </a:endParaRPr>
          </a:p>
        </p:txBody>
      </p:sp>
      <p:sp>
        <p:nvSpPr>
          <p:cNvPr id="395309" name="Text Box 45"/>
          <p:cNvSpPr txBox="1">
            <a:spLocks noChangeArrowheads="1"/>
          </p:cNvSpPr>
          <p:nvPr/>
        </p:nvSpPr>
        <p:spPr bwMode="auto">
          <a:xfrm>
            <a:off x="4497388" y="2590800"/>
            <a:ext cx="828675" cy="11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900" b="1">
                <a:latin typeface="Arial" pitchFamily="-102" charset="0"/>
              </a:rPr>
              <a:t>Cardiac plexus</a:t>
            </a:r>
            <a:endParaRPr lang="en-US" sz="1000" b="1" i="1">
              <a:latin typeface="Arial" pitchFamily="-102" charset="0"/>
            </a:endParaRPr>
          </a:p>
        </p:txBody>
      </p:sp>
      <p:sp>
        <p:nvSpPr>
          <p:cNvPr id="395310" name="Line 46"/>
          <p:cNvSpPr>
            <a:spLocks noChangeShapeType="1"/>
          </p:cNvSpPr>
          <p:nvPr/>
        </p:nvSpPr>
        <p:spPr bwMode="auto">
          <a:xfrm>
            <a:off x="3829050" y="2432050"/>
            <a:ext cx="6445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5311" name="Line 47"/>
          <p:cNvSpPr>
            <a:spLocks noChangeShapeType="1"/>
          </p:cNvSpPr>
          <p:nvPr/>
        </p:nvSpPr>
        <p:spPr bwMode="auto">
          <a:xfrm flipV="1">
            <a:off x="3721100" y="2432050"/>
            <a:ext cx="63500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5312" name="Line 48"/>
          <p:cNvSpPr>
            <a:spLocks noChangeShapeType="1"/>
          </p:cNvSpPr>
          <p:nvPr/>
        </p:nvSpPr>
        <p:spPr bwMode="auto">
          <a:xfrm flipV="1">
            <a:off x="3635375" y="2657475"/>
            <a:ext cx="762000" cy="577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5313" name="Line 49"/>
          <p:cNvSpPr>
            <a:spLocks noChangeShapeType="1"/>
          </p:cNvSpPr>
          <p:nvPr/>
        </p:nvSpPr>
        <p:spPr bwMode="auto">
          <a:xfrm flipV="1">
            <a:off x="4394200" y="2657475"/>
            <a:ext cx="7937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5314" name="Text Box 50"/>
          <p:cNvSpPr txBox="1">
            <a:spLocks noChangeArrowheads="1"/>
          </p:cNvSpPr>
          <p:nvPr/>
        </p:nvSpPr>
        <p:spPr bwMode="auto">
          <a:xfrm>
            <a:off x="4638675" y="4629150"/>
            <a:ext cx="6302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900" b="1">
                <a:latin typeface="Arial" pitchFamily="-102" charset="0"/>
              </a:rPr>
              <a:t>Anterior</a:t>
            </a:r>
          </a:p>
          <a:p>
            <a:pPr algn="l">
              <a:lnSpc>
                <a:spcPct val="90000"/>
              </a:lnSpc>
            </a:pPr>
            <a:r>
              <a:rPr lang="en-US" sz="900" b="1">
                <a:latin typeface="Arial" pitchFamily="-102" charset="0"/>
              </a:rPr>
              <a:t>vagal trunk</a:t>
            </a:r>
            <a:endParaRPr lang="en-US" sz="1000" b="1" i="1">
              <a:latin typeface="Arial" pitchFamily="-102" charset="0"/>
            </a:endParaRPr>
          </a:p>
        </p:txBody>
      </p:sp>
      <p:sp>
        <p:nvSpPr>
          <p:cNvPr id="395315" name="Text Box 51"/>
          <p:cNvSpPr txBox="1">
            <a:spLocks noChangeArrowheads="1"/>
          </p:cNvSpPr>
          <p:nvPr/>
        </p:nvSpPr>
        <p:spPr bwMode="auto">
          <a:xfrm>
            <a:off x="4640263" y="4968875"/>
            <a:ext cx="4222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900" b="1" i="1">
                <a:latin typeface="Arial" pitchFamily="-102" charset="0"/>
              </a:rPr>
              <a:t>Spleen</a:t>
            </a:r>
            <a:endParaRPr lang="en-US" sz="1000" b="1" i="1">
              <a:latin typeface="Arial" pitchFamily="-102" charset="0"/>
            </a:endParaRPr>
          </a:p>
        </p:txBody>
      </p:sp>
      <p:sp>
        <p:nvSpPr>
          <p:cNvPr id="395316" name="Text Box 52"/>
          <p:cNvSpPr txBox="1">
            <a:spLocks noChangeArrowheads="1"/>
          </p:cNvSpPr>
          <p:nvPr/>
        </p:nvSpPr>
        <p:spPr bwMode="auto">
          <a:xfrm>
            <a:off x="4633913" y="5202238"/>
            <a:ext cx="742950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900" b="1">
                <a:latin typeface="Arial" pitchFamily="-102" charset="0"/>
              </a:rPr>
              <a:t>Celiac plexus</a:t>
            </a:r>
            <a:endParaRPr lang="en-US" sz="1000" b="1" i="1">
              <a:latin typeface="Arial" pitchFamily="-102" charset="0"/>
            </a:endParaRPr>
          </a:p>
        </p:txBody>
      </p:sp>
      <p:sp>
        <p:nvSpPr>
          <p:cNvPr id="395317" name="Line 53"/>
          <p:cNvSpPr>
            <a:spLocks noChangeShapeType="1"/>
          </p:cNvSpPr>
          <p:nvPr/>
        </p:nvSpPr>
        <p:spPr bwMode="auto">
          <a:xfrm>
            <a:off x="3729038" y="4699000"/>
            <a:ext cx="876300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5318" name="Text Box 54"/>
          <p:cNvSpPr txBox="1">
            <a:spLocks noChangeArrowheads="1"/>
          </p:cNvSpPr>
          <p:nvPr/>
        </p:nvSpPr>
        <p:spPr bwMode="auto">
          <a:xfrm>
            <a:off x="4300538" y="5926138"/>
            <a:ext cx="80962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900" b="1" i="1">
                <a:latin typeface="Arial" pitchFamily="-102" charset="0"/>
              </a:rPr>
              <a:t>Small intestine</a:t>
            </a:r>
            <a:endParaRPr lang="en-US" sz="1000" b="1" i="1">
              <a:latin typeface="Arial" pitchFamily="-102" charset="0"/>
            </a:endParaRPr>
          </a:p>
        </p:txBody>
      </p:sp>
      <p:sp>
        <p:nvSpPr>
          <p:cNvPr id="395319" name="Text Box 55"/>
          <p:cNvSpPr txBox="1">
            <a:spLocks noChangeArrowheads="1"/>
          </p:cNvSpPr>
          <p:nvPr/>
        </p:nvSpPr>
        <p:spPr bwMode="auto">
          <a:xfrm>
            <a:off x="4298950" y="6110288"/>
            <a:ext cx="6445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900" b="1">
                <a:latin typeface="Arial" pitchFamily="-102" charset="0"/>
              </a:rPr>
              <a:t>Hypogastric</a:t>
            </a:r>
          </a:p>
          <a:p>
            <a:pPr algn="l">
              <a:lnSpc>
                <a:spcPct val="90000"/>
              </a:lnSpc>
            </a:pPr>
            <a:r>
              <a:rPr lang="en-US" sz="900" b="1">
                <a:latin typeface="Arial" pitchFamily="-102" charset="0"/>
              </a:rPr>
              <a:t>plexus</a:t>
            </a:r>
            <a:endParaRPr lang="en-US" sz="1000" b="1" i="1">
              <a:latin typeface="Arial" pitchFamily="-102" charset="0"/>
            </a:endParaRPr>
          </a:p>
        </p:txBody>
      </p:sp>
      <p:sp>
        <p:nvSpPr>
          <p:cNvPr id="395320" name="Line 56"/>
          <p:cNvSpPr>
            <a:spLocks noChangeShapeType="1"/>
          </p:cNvSpPr>
          <p:nvPr/>
        </p:nvSpPr>
        <p:spPr bwMode="auto">
          <a:xfrm>
            <a:off x="4470400" y="5038725"/>
            <a:ext cx="1428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5321" name="Line 57"/>
          <p:cNvSpPr>
            <a:spLocks noChangeShapeType="1"/>
          </p:cNvSpPr>
          <p:nvPr/>
        </p:nvSpPr>
        <p:spPr bwMode="auto">
          <a:xfrm>
            <a:off x="3549650" y="4711700"/>
            <a:ext cx="971550" cy="55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5322" name="Line 58"/>
          <p:cNvSpPr>
            <a:spLocks noChangeShapeType="1"/>
          </p:cNvSpPr>
          <p:nvPr/>
        </p:nvSpPr>
        <p:spPr bwMode="auto">
          <a:xfrm>
            <a:off x="4514850" y="5270500"/>
            <a:ext cx="10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5323" name="Line 59"/>
          <p:cNvSpPr>
            <a:spLocks noChangeShapeType="1"/>
          </p:cNvSpPr>
          <p:nvPr/>
        </p:nvSpPr>
        <p:spPr bwMode="auto">
          <a:xfrm flipV="1">
            <a:off x="3930650" y="5997575"/>
            <a:ext cx="3365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5324" name="Line 60"/>
          <p:cNvSpPr>
            <a:spLocks noChangeShapeType="1"/>
          </p:cNvSpPr>
          <p:nvPr/>
        </p:nvSpPr>
        <p:spPr bwMode="auto">
          <a:xfrm>
            <a:off x="3425825" y="6178550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338" name="Picture 2" descr="15_30Figure-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63" y="285750"/>
            <a:ext cx="8548687" cy="6286500"/>
          </a:xfrm>
          <a:prstGeom prst="rect">
            <a:avLst/>
          </a:prstGeom>
          <a:noFill/>
        </p:spPr>
      </p:pic>
      <p:sp>
        <p:nvSpPr>
          <p:cNvPr id="398339" name="Rectangle 3"/>
          <p:cNvSpPr>
            <a:spLocks noChangeArrowheads="1"/>
          </p:cNvSpPr>
          <p:nvPr>
            <p:ph type="ctrTitle"/>
          </p:nvPr>
        </p:nvSpPr>
        <p:spPr bwMode="auto">
          <a:xfrm>
            <a:off x="152400" y="0"/>
            <a:ext cx="1981200" cy="304800"/>
          </a:xfrm>
          <a:noFill/>
          <a:ln w="3175"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400">
                <a:latin typeface="Arial" pitchFamily="-102" charset="0"/>
              </a:rPr>
              <a:t>LE 15-30</a:t>
            </a:r>
          </a:p>
        </p:txBody>
      </p:sp>
      <p:sp>
        <p:nvSpPr>
          <p:cNvPr id="398340" name="Text Box 4"/>
          <p:cNvSpPr txBox="1">
            <a:spLocks noChangeArrowheads="1"/>
          </p:cNvSpPr>
          <p:nvPr/>
        </p:nvSpPr>
        <p:spPr bwMode="auto">
          <a:xfrm>
            <a:off x="2706688" y="696913"/>
            <a:ext cx="2554287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400" b="1">
                <a:latin typeface="Arial" pitchFamily="-102" charset="0"/>
              </a:rPr>
              <a:t>HYPOGLOSSAL NERVE (N XII)</a:t>
            </a:r>
            <a:endParaRPr lang="en-US" sz="1400" b="1" i="1">
              <a:latin typeface="Arial" pitchFamily="-102" charset="0"/>
            </a:endParaRPr>
          </a:p>
        </p:txBody>
      </p:sp>
      <p:sp>
        <p:nvSpPr>
          <p:cNvPr id="398341" name="Text Box 5"/>
          <p:cNvSpPr txBox="1">
            <a:spLocks noChangeArrowheads="1"/>
          </p:cNvSpPr>
          <p:nvPr/>
        </p:nvSpPr>
        <p:spPr bwMode="auto">
          <a:xfrm>
            <a:off x="2897188" y="1062038"/>
            <a:ext cx="2405062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400" b="1">
                <a:latin typeface="Arial" pitchFamily="-102" charset="0"/>
              </a:rPr>
              <a:t>ACCESSORY NERVE (N XI)</a:t>
            </a:r>
            <a:endParaRPr lang="en-US" sz="1400" b="1" i="1">
              <a:latin typeface="Arial" pitchFamily="-102" charset="0"/>
            </a:endParaRPr>
          </a:p>
        </p:txBody>
      </p:sp>
      <p:sp>
        <p:nvSpPr>
          <p:cNvPr id="398342" name="Line 6"/>
          <p:cNvSpPr>
            <a:spLocks noChangeShapeType="1"/>
          </p:cNvSpPr>
          <p:nvPr/>
        </p:nvSpPr>
        <p:spPr bwMode="auto">
          <a:xfrm flipV="1">
            <a:off x="5330825" y="784225"/>
            <a:ext cx="114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43" name="Line 7"/>
          <p:cNvSpPr>
            <a:spLocks noChangeShapeType="1"/>
          </p:cNvSpPr>
          <p:nvPr/>
        </p:nvSpPr>
        <p:spPr bwMode="auto">
          <a:xfrm>
            <a:off x="5441950" y="784225"/>
            <a:ext cx="654050" cy="1793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44" name="Line 8"/>
          <p:cNvSpPr>
            <a:spLocks noChangeShapeType="1"/>
          </p:cNvSpPr>
          <p:nvPr/>
        </p:nvSpPr>
        <p:spPr bwMode="auto">
          <a:xfrm>
            <a:off x="5254625" y="1171575"/>
            <a:ext cx="1111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45" name="Line 9"/>
          <p:cNvSpPr>
            <a:spLocks noChangeShapeType="1"/>
          </p:cNvSpPr>
          <p:nvPr/>
        </p:nvSpPr>
        <p:spPr bwMode="auto">
          <a:xfrm>
            <a:off x="5365750" y="1171575"/>
            <a:ext cx="742950" cy="1784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46" name="Text Box 10"/>
          <p:cNvSpPr txBox="1">
            <a:spLocks noChangeArrowheads="1"/>
          </p:cNvSpPr>
          <p:nvPr/>
        </p:nvSpPr>
        <p:spPr bwMode="auto">
          <a:xfrm>
            <a:off x="814388" y="1712913"/>
            <a:ext cx="1770062" cy="19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400" b="1" i="1">
                <a:latin typeface="Arial" pitchFamily="-102" charset="0"/>
              </a:rPr>
              <a:t>Styloglossus muscle</a:t>
            </a:r>
          </a:p>
        </p:txBody>
      </p:sp>
      <p:sp>
        <p:nvSpPr>
          <p:cNvPr id="398347" name="Text Box 11"/>
          <p:cNvSpPr txBox="1">
            <a:spLocks noChangeArrowheads="1"/>
          </p:cNvSpPr>
          <p:nvPr/>
        </p:nvSpPr>
        <p:spPr bwMode="auto">
          <a:xfrm>
            <a:off x="2001838" y="2176463"/>
            <a:ext cx="823912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400" b="1" i="1">
                <a:latin typeface="Arial" pitchFamily="-102" charset="0"/>
              </a:rPr>
              <a:t>Intrinsic</a:t>
            </a:r>
          </a:p>
          <a:p>
            <a:pPr>
              <a:lnSpc>
                <a:spcPct val="80000"/>
              </a:lnSpc>
            </a:pPr>
            <a:r>
              <a:rPr lang="en-US" sz="1400" b="1" i="1">
                <a:latin typeface="Arial" pitchFamily="-102" charset="0"/>
              </a:rPr>
              <a:t>muscles</a:t>
            </a:r>
          </a:p>
          <a:p>
            <a:pPr>
              <a:lnSpc>
                <a:spcPct val="80000"/>
              </a:lnSpc>
            </a:pPr>
            <a:r>
              <a:rPr lang="en-US" sz="1400" b="1" i="1">
                <a:latin typeface="Arial" pitchFamily="-102" charset="0"/>
              </a:rPr>
              <a:t>of tongue</a:t>
            </a:r>
          </a:p>
        </p:txBody>
      </p:sp>
      <p:sp>
        <p:nvSpPr>
          <p:cNvPr id="398348" name="Line 12"/>
          <p:cNvSpPr>
            <a:spLocks noChangeShapeType="1"/>
          </p:cNvSpPr>
          <p:nvPr/>
        </p:nvSpPr>
        <p:spPr bwMode="auto">
          <a:xfrm flipV="1">
            <a:off x="2882900" y="2276475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49" name="Line 13"/>
          <p:cNvSpPr>
            <a:spLocks noChangeShapeType="1"/>
          </p:cNvSpPr>
          <p:nvPr/>
        </p:nvSpPr>
        <p:spPr bwMode="auto">
          <a:xfrm>
            <a:off x="3032125" y="2273300"/>
            <a:ext cx="987425" cy="765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50" name="Line 14"/>
          <p:cNvSpPr>
            <a:spLocks noChangeShapeType="1"/>
          </p:cNvSpPr>
          <p:nvPr/>
        </p:nvSpPr>
        <p:spPr bwMode="auto">
          <a:xfrm flipV="1">
            <a:off x="2632075" y="1812925"/>
            <a:ext cx="3429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51" name="Line 15"/>
          <p:cNvSpPr>
            <a:spLocks noChangeShapeType="1"/>
          </p:cNvSpPr>
          <p:nvPr/>
        </p:nvSpPr>
        <p:spPr bwMode="auto">
          <a:xfrm>
            <a:off x="2971800" y="1812925"/>
            <a:ext cx="2419350" cy="1514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52" name="Text Box 16"/>
          <p:cNvSpPr txBox="1">
            <a:spLocks noChangeArrowheads="1"/>
          </p:cNvSpPr>
          <p:nvPr/>
        </p:nvSpPr>
        <p:spPr bwMode="auto">
          <a:xfrm>
            <a:off x="3868738" y="1430338"/>
            <a:ext cx="1338262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400" b="1">
                <a:latin typeface="Arial" pitchFamily="-102" charset="0"/>
              </a:rPr>
              <a:t>Internal branch:</a:t>
            </a:r>
          </a:p>
          <a:p>
            <a:pPr>
              <a:lnSpc>
                <a:spcPct val="80000"/>
              </a:lnSpc>
            </a:pPr>
            <a:r>
              <a:rPr lang="en-US" sz="1400" b="1">
                <a:latin typeface="Arial" pitchFamily="-102" charset="0"/>
              </a:rPr>
              <a:t>to palatal,</a:t>
            </a:r>
          </a:p>
          <a:p>
            <a:pPr>
              <a:lnSpc>
                <a:spcPct val="80000"/>
              </a:lnSpc>
            </a:pPr>
            <a:r>
              <a:rPr lang="en-US" sz="1400" b="1">
                <a:latin typeface="Arial" pitchFamily="-102" charset="0"/>
              </a:rPr>
              <a:t>pharyngeal,</a:t>
            </a:r>
          </a:p>
          <a:p>
            <a:pPr>
              <a:lnSpc>
                <a:spcPct val="90000"/>
              </a:lnSpc>
            </a:pPr>
            <a:r>
              <a:rPr lang="en-US" sz="1400" b="1">
                <a:latin typeface="Arial" pitchFamily="-102" charset="0"/>
              </a:rPr>
              <a:t>and laryngeal</a:t>
            </a:r>
          </a:p>
          <a:p>
            <a:pPr>
              <a:lnSpc>
                <a:spcPct val="80000"/>
              </a:lnSpc>
            </a:pPr>
            <a:r>
              <a:rPr lang="en-US" sz="1400" b="1">
                <a:latin typeface="Arial" pitchFamily="-102" charset="0"/>
              </a:rPr>
              <a:t>muscles with</a:t>
            </a:r>
          </a:p>
          <a:p>
            <a:pPr>
              <a:lnSpc>
                <a:spcPct val="90000"/>
              </a:lnSpc>
            </a:pPr>
            <a:r>
              <a:rPr lang="en-US" sz="1400" b="1">
                <a:latin typeface="Arial" pitchFamily="-102" charset="0"/>
              </a:rPr>
              <a:t>vagus nerve</a:t>
            </a:r>
            <a:endParaRPr lang="en-US" sz="1400" b="1" i="1">
              <a:latin typeface="Arial" pitchFamily="-102" charset="0"/>
            </a:endParaRPr>
          </a:p>
        </p:txBody>
      </p:sp>
      <p:sp>
        <p:nvSpPr>
          <p:cNvPr id="398353" name="Line 17"/>
          <p:cNvSpPr>
            <a:spLocks noChangeShapeType="1"/>
          </p:cNvSpPr>
          <p:nvPr/>
        </p:nvSpPr>
        <p:spPr bwMode="auto">
          <a:xfrm flipV="1">
            <a:off x="5238750" y="1536700"/>
            <a:ext cx="69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54" name="Line 18"/>
          <p:cNvSpPr>
            <a:spLocks noChangeShapeType="1"/>
          </p:cNvSpPr>
          <p:nvPr/>
        </p:nvSpPr>
        <p:spPr bwMode="auto">
          <a:xfrm>
            <a:off x="5308600" y="1533525"/>
            <a:ext cx="695325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55" name="Text Box 19"/>
          <p:cNvSpPr txBox="1">
            <a:spLocks noChangeArrowheads="1"/>
          </p:cNvSpPr>
          <p:nvPr/>
        </p:nvSpPr>
        <p:spPr bwMode="auto">
          <a:xfrm>
            <a:off x="1841500" y="3000375"/>
            <a:ext cx="117475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400" b="1" i="1">
                <a:latin typeface="Arial" pitchFamily="-102" charset="0"/>
              </a:rPr>
              <a:t>Genioglossus</a:t>
            </a:r>
          </a:p>
          <a:p>
            <a:pPr>
              <a:lnSpc>
                <a:spcPct val="90000"/>
              </a:lnSpc>
            </a:pPr>
            <a:r>
              <a:rPr lang="en-US" sz="1400" b="1" i="1">
                <a:latin typeface="Arial" pitchFamily="-102" charset="0"/>
              </a:rPr>
              <a:t>muscle</a:t>
            </a:r>
          </a:p>
        </p:txBody>
      </p:sp>
      <p:sp>
        <p:nvSpPr>
          <p:cNvPr id="398356" name="Line 20"/>
          <p:cNvSpPr>
            <a:spLocks noChangeShapeType="1"/>
          </p:cNvSpPr>
          <p:nvPr/>
        </p:nvSpPr>
        <p:spPr bwMode="auto">
          <a:xfrm>
            <a:off x="3033713" y="3097213"/>
            <a:ext cx="190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57" name="Line 21"/>
          <p:cNvSpPr>
            <a:spLocks noChangeShapeType="1"/>
          </p:cNvSpPr>
          <p:nvPr/>
        </p:nvSpPr>
        <p:spPr bwMode="auto">
          <a:xfrm>
            <a:off x="3211513" y="3097213"/>
            <a:ext cx="763587" cy="615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58" name="Line 22"/>
          <p:cNvSpPr>
            <a:spLocks noChangeShapeType="1"/>
          </p:cNvSpPr>
          <p:nvPr/>
        </p:nvSpPr>
        <p:spPr bwMode="auto">
          <a:xfrm>
            <a:off x="3214688" y="3097213"/>
            <a:ext cx="746125" cy="447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59" name="Text Box 23"/>
          <p:cNvSpPr txBox="1">
            <a:spLocks noChangeArrowheads="1"/>
          </p:cNvSpPr>
          <p:nvPr/>
        </p:nvSpPr>
        <p:spPr bwMode="auto">
          <a:xfrm>
            <a:off x="2174875" y="3698875"/>
            <a:ext cx="9779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400" b="1" i="1">
                <a:latin typeface="Arial" pitchFamily="-102" charset="0"/>
              </a:rPr>
              <a:t>Geniohyoid</a:t>
            </a:r>
          </a:p>
          <a:p>
            <a:pPr>
              <a:lnSpc>
                <a:spcPct val="90000"/>
              </a:lnSpc>
            </a:pPr>
            <a:r>
              <a:rPr lang="en-US" sz="1400" b="1" i="1">
                <a:latin typeface="Arial" pitchFamily="-102" charset="0"/>
              </a:rPr>
              <a:t>muscle</a:t>
            </a:r>
          </a:p>
        </p:txBody>
      </p:sp>
      <p:sp>
        <p:nvSpPr>
          <p:cNvPr id="398360" name="Line 24"/>
          <p:cNvSpPr>
            <a:spLocks noChangeShapeType="1"/>
          </p:cNvSpPr>
          <p:nvPr/>
        </p:nvSpPr>
        <p:spPr bwMode="auto">
          <a:xfrm>
            <a:off x="3194050" y="3806825"/>
            <a:ext cx="749300" cy="66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61" name="Text Box 25"/>
          <p:cNvSpPr txBox="1">
            <a:spLocks noChangeArrowheads="1"/>
          </p:cNvSpPr>
          <p:nvPr/>
        </p:nvSpPr>
        <p:spPr bwMode="auto">
          <a:xfrm>
            <a:off x="2203450" y="4295775"/>
            <a:ext cx="172085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400" b="1" i="1">
                <a:latin typeface="Arial" pitchFamily="-102" charset="0"/>
              </a:rPr>
              <a:t>Hyoglossus muscle</a:t>
            </a:r>
          </a:p>
        </p:txBody>
      </p:sp>
      <p:sp>
        <p:nvSpPr>
          <p:cNvPr id="398362" name="Line 26"/>
          <p:cNvSpPr>
            <a:spLocks noChangeShapeType="1"/>
          </p:cNvSpPr>
          <p:nvPr/>
        </p:nvSpPr>
        <p:spPr bwMode="auto">
          <a:xfrm flipV="1">
            <a:off x="3975100" y="4032250"/>
            <a:ext cx="841375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63" name="Text Box 27"/>
          <p:cNvSpPr txBox="1">
            <a:spLocks noChangeArrowheads="1"/>
          </p:cNvSpPr>
          <p:nvPr/>
        </p:nvSpPr>
        <p:spPr bwMode="auto">
          <a:xfrm>
            <a:off x="3025775" y="4746625"/>
            <a:ext cx="10255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400" b="1" i="1">
                <a:latin typeface="Arial" pitchFamily="-102" charset="0"/>
              </a:rPr>
              <a:t>Hyoid bone</a:t>
            </a:r>
          </a:p>
        </p:txBody>
      </p:sp>
      <p:sp>
        <p:nvSpPr>
          <p:cNvPr id="398364" name="Line 28"/>
          <p:cNvSpPr>
            <a:spLocks noChangeShapeType="1"/>
          </p:cNvSpPr>
          <p:nvPr/>
        </p:nvSpPr>
        <p:spPr bwMode="auto">
          <a:xfrm flipV="1">
            <a:off x="4092575" y="4854575"/>
            <a:ext cx="2794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65" name="Line 29"/>
          <p:cNvSpPr>
            <a:spLocks noChangeShapeType="1"/>
          </p:cNvSpPr>
          <p:nvPr/>
        </p:nvSpPr>
        <p:spPr bwMode="auto">
          <a:xfrm flipH="1">
            <a:off x="4365625" y="4149725"/>
            <a:ext cx="387350" cy="704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66" name="Text Box 30"/>
          <p:cNvSpPr txBox="1">
            <a:spLocks noChangeArrowheads="1"/>
          </p:cNvSpPr>
          <p:nvPr/>
        </p:nvSpPr>
        <p:spPr bwMode="auto">
          <a:xfrm>
            <a:off x="2670175" y="5133975"/>
            <a:ext cx="164465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400" b="1" i="1">
                <a:latin typeface="Arial" pitchFamily="-102" charset="0"/>
              </a:rPr>
              <a:t>Thyrohyoid muscle</a:t>
            </a:r>
          </a:p>
        </p:txBody>
      </p:sp>
      <p:sp>
        <p:nvSpPr>
          <p:cNvPr id="398367" name="Line 31"/>
          <p:cNvSpPr>
            <a:spLocks noChangeShapeType="1"/>
          </p:cNvSpPr>
          <p:nvPr/>
        </p:nvSpPr>
        <p:spPr bwMode="auto">
          <a:xfrm>
            <a:off x="4352925" y="5245100"/>
            <a:ext cx="1936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68" name="Line 32"/>
          <p:cNvSpPr>
            <a:spLocks noChangeShapeType="1"/>
          </p:cNvSpPr>
          <p:nvPr/>
        </p:nvSpPr>
        <p:spPr bwMode="auto">
          <a:xfrm flipH="1">
            <a:off x="4549775" y="4311650"/>
            <a:ext cx="568325" cy="933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69" name="Text Box 33"/>
          <p:cNvSpPr txBox="1">
            <a:spLocks noChangeArrowheads="1"/>
          </p:cNvSpPr>
          <p:nvPr/>
        </p:nvSpPr>
        <p:spPr bwMode="auto">
          <a:xfrm>
            <a:off x="2740025" y="5559425"/>
            <a:ext cx="17018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400" b="1" i="1">
                <a:latin typeface="Arial" pitchFamily="-102" charset="0"/>
              </a:rPr>
              <a:t>Sternohyoid muscle</a:t>
            </a:r>
          </a:p>
        </p:txBody>
      </p:sp>
      <p:sp>
        <p:nvSpPr>
          <p:cNvPr id="398370" name="Line 34"/>
          <p:cNvSpPr>
            <a:spLocks noChangeShapeType="1"/>
          </p:cNvSpPr>
          <p:nvPr/>
        </p:nvSpPr>
        <p:spPr bwMode="auto">
          <a:xfrm>
            <a:off x="4486275" y="5670550"/>
            <a:ext cx="104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71" name="Line 35"/>
          <p:cNvSpPr>
            <a:spLocks noChangeShapeType="1"/>
          </p:cNvSpPr>
          <p:nvPr/>
        </p:nvSpPr>
        <p:spPr bwMode="auto">
          <a:xfrm flipH="1">
            <a:off x="4587875" y="5118100"/>
            <a:ext cx="288925" cy="552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72" name="Text Box 36"/>
          <p:cNvSpPr txBox="1">
            <a:spLocks noChangeArrowheads="1"/>
          </p:cNvSpPr>
          <p:nvPr/>
        </p:nvSpPr>
        <p:spPr bwMode="auto">
          <a:xfrm>
            <a:off x="2733675" y="5940425"/>
            <a:ext cx="1831975" cy="19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1400" b="1" i="1">
                <a:latin typeface="Arial" pitchFamily="-102" charset="0"/>
              </a:rPr>
              <a:t>Sternothyroid muscle</a:t>
            </a:r>
          </a:p>
        </p:txBody>
      </p:sp>
      <p:sp>
        <p:nvSpPr>
          <p:cNvPr id="398373" name="Line 37"/>
          <p:cNvSpPr>
            <a:spLocks noChangeShapeType="1"/>
          </p:cNvSpPr>
          <p:nvPr/>
        </p:nvSpPr>
        <p:spPr bwMode="auto">
          <a:xfrm>
            <a:off x="4603750" y="6051550"/>
            <a:ext cx="1873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74" name="Line 38"/>
          <p:cNvSpPr>
            <a:spLocks noChangeShapeType="1"/>
          </p:cNvSpPr>
          <p:nvPr/>
        </p:nvSpPr>
        <p:spPr bwMode="auto">
          <a:xfrm flipH="1">
            <a:off x="4787900" y="5375275"/>
            <a:ext cx="304800" cy="682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75" name="Text Box 39"/>
          <p:cNvSpPr txBox="1">
            <a:spLocks noChangeArrowheads="1"/>
          </p:cNvSpPr>
          <p:nvPr/>
        </p:nvSpPr>
        <p:spPr bwMode="auto">
          <a:xfrm>
            <a:off x="5292725" y="6045200"/>
            <a:ext cx="87312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sz="1400" b="1" i="1">
                <a:latin typeface="Arial" pitchFamily="-102" charset="0"/>
              </a:rPr>
              <a:t>Omohyoid</a:t>
            </a:r>
          </a:p>
          <a:p>
            <a:pPr algn="ctr">
              <a:lnSpc>
                <a:spcPct val="90000"/>
              </a:lnSpc>
            </a:pPr>
            <a:r>
              <a:rPr lang="en-US" sz="1400" b="1" i="1">
                <a:latin typeface="Arial" pitchFamily="-102" charset="0"/>
              </a:rPr>
              <a:t>muscle</a:t>
            </a:r>
          </a:p>
        </p:txBody>
      </p:sp>
      <p:sp>
        <p:nvSpPr>
          <p:cNvPr id="398376" name="Line 40"/>
          <p:cNvSpPr>
            <a:spLocks noChangeShapeType="1"/>
          </p:cNvSpPr>
          <p:nvPr/>
        </p:nvSpPr>
        <p:spPr bwMode="auto">
          <a:xfrm flipH="1">
            <a:off x="5734050" y="5718175"/>
            <a:ext cx="9525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77" name="Text Box 41"/>
          <p:cNvSpPr txBox="1">
            <a:spLocks noChangeArrowheads="1"/>
          </p:cNvSpPr>
          <p:nvPr/>
        </p:nvSpPr>
        <p:spPr bwMode="auto">
          <a:xfrm>
            <a:off x="6848475" y="5664200"/>
            <a:ext cx="13779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400" b="1">
                <a:latin typeface="Arial" pitchFamily="-102" charset="0"/>
              </a:rPr>
              <a:t>Ansa cervicalis</a:t>
            </a:r>
          </a:p>
          <a:p>
            <a:pPr algn="l">
              <a:lnSpc>
                <a:spcPct val="90000"/>
              </a:lnSpc>
            </a:pPr>
            <a:r>
              <a:rPr lang="en-US" sz="1400" b="1">
                <a:latin typeface="Arial" pitchFamily="-102" charset="0"/>
              </a:rPr>
              <a:t>(cervical plexus)</a:t>
            </a:r>
            <a:endParaRPr lang="en-US" sz="1400" b="1" i="1">
              <a:latin typeface="Arial" pitchFamily="-102" charset="0"/>
            </a:endParaRPr>
          </a:p>
        </p:txBody>
      </p:sp>
      <p:sp>
        <p:nvSpPr>
          <p:cNvPr id="398378" name="Line 42"/>
          <p:cNvSpPr>
            <a:spLocks noChangeShapeType="1"/>
          </p:cNvSpPr>
          <p:nvPr/>
        </p:nvSpPr>
        <p:spPr bwMode="auto">
          <a:xfrm>
            <a:off x="5775325" y="5508625"/>
            <a:ext cx="866775" cy="139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79" name="Line 43"/>
          <p:cNvSpPr>
            <a:spLocks noChangeShapeType="1"/>
          </p:cNvSpPr>
          <p:nvPr/>
        </p:nvSpPr>
        <p:spPr bwMode="auto">
          <a:xfrm>
            <a:off x="5962650" y="5295900"/>
            <a:ext cx="857250" cy="4413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80" name="Text Box 44"/>
          <p:cNvSpPr txBox="1">
            <a:spLocks noChangeArrowheads="1"/>
          </p:cNvSpPr>
          <p:nvPr/>
        </p:nvSpPr>
        <p:spPr bwMode="auto">
          <a:xfrm>
            <a:off x="7035800" y="5076825"/>
            <a:ext cx="17748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400" b="1" i="1">
                <a:latin typeface="Arial" pitchFamily="-102" charset="0"/>
              </a:rPr>
              <a:t>Sternocleidomastoid</a:t>
            </a:r>
          </a:p>
          <a:p>
            <a:pPr algn="l">
              <a:lnSpc>
                <a:spcPct val="90000"/>
              </a:lnSpc>
            </a:pPr>
            <a:r>
              <a:rPr lang="en-US" sz="1400" b="1" i="1">
                <a:latin typeface="Arial" pitchFamily="-102" charset="0"/>
              </a:rPr>
              <a:t>muscle</a:t>
            </a:r>
          </a:p>
        </p:txBody>
      </p:sp>
      <p:sp>
        <p:nvSpPr>
          <p:cNvPr id="398381" name="Line 45"/>
          <p:cNvSpPr>
            <a:spLocks noChangeShapeType="1"/>
          </p:cNvSpPr>
          <p:nvPr/>
        </p:nvSpPr>
        <p:spPr bwMode="auto">
          <a:xfrm>
            <a:off x="5791200" y="4772025"/>
            <a:ext cx="1225550" cy="384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82" name="Text Box 46"/>
          <p:cNvSpPr txBox="1">
            <a:spLocks noChangeArrowheads="1"/>
          </p:cNvSpPr>
          <p:nvPr/>
        </p:nvSpPr>
        <p:spPr bwMode="auto">
          <a:xfrm>
            <a:off x="7207250" y="4451350"/>
            <a:ext cx="1524000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400" b="1" i="1">
                <a:latin typeface="Arial" pitchFamily="-102" charset="0"/>
              </a:rPr>
              <a:t>Trapezius muscle</a:t>
            </a:r>
          </a:p>
        </p:txBody>
      </p:sp>
      <p:sp>
        <p:nvSpPr>
          <p:cNvPr id="398383" name="Line 47"/>
          <p:cNvSpPr>
            <a:spLocks noChangeShapeType="1"/>
          </p:cNvSpPr>
          <p:nvPr/>
        </p:nvSpPr>
        <p:spPr bwMode="auto">
          <a:xfrm>
            <a:off x="6756400" y="4537075"/>
            <a:ext cx="42545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84" name="Text Box 48"/>
          <p:cNvSpPr txBox="1">
            <a:spLocks noChangeArrowheads="1"/>
          </p:cNvSpPr>
          <p:nvPr/>
        </p:nvSpPr>
        <p:spPr bwMode="auto">
          <a:xfrm>
            <a:off x="7042150" y="3898900"/>
            <a:ext cx="10223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400" b="1">
                <a:latin typeface="Arial" pitchFamily="-102" charset="0"/>
              </a:rPr>
              <a:t>Spinal cord</a:t>
            </a:r>
          </a:p>
        </p:txBody>
      </p:sp>
      <p:sp>
        <p:nvSpPr>
          <p:cNvPr id="398385" name="Line 49"/>
          <p:cNvSpPr>
            <a:spLocks noChangeShapeType="1"/>
          </p:cNvSpPr>
          <p:nvPr/>
        </p:nvSpPr>
        <p:spPr bwMode="auto">
          <a:xfrm>
            <a:off x="6483350" y="3902075"/>
            <a:ext cx="33655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86" name="Line 50"/>
          <p:cNvSpPr>
            <a:spLocks noChangeShapeType="1"/>
          </p:cNvSpPr>
          <p:nvPr/>
        </p:nvSpPr>
        <p:spPr bwMode="auto">
          <a:xfrm>
            <a:off x="6819900" y="3987800"/>
            <a:ext cx="17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87" name="Text Box 51"/>
          <p:cNvSpPr txBox="1">
            <a:spLocks noChangeArrowheads="1"/>
          </p:cNvSpPr>
          <p:nvPr/>
        </p:nvSpPr>
        <p:spPr bwMode="auto">
          <a:xfrm>
            <a:off x="7334250" y="3324225"/>
            <a:ext cx="11938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400" b="1">
                <a:latin typeface="Arial" pitchFamily="-102" charset="0"/>
              </a:rPr>
              <a:t>External</a:t>
            </a:r>
          </a:p>
          <a:p>
            <a:pPr algn="l">
              <a:lnSpc>
                <a:spcPct val="90000"/>
              </a:lnSpc>
            </a:pPr>
            <a:r>
              <a:rPr lang="en-US" sz="1400" b="1">
                <a:latin typeface="Arial" pitchFamily="-102" charset="0"/>
              </a:rPr>
              <a:t>branch of N XI</a:t>
            </a:r>
          </a:p>
        </p:txBody>
      </p:sp>
      <p:sp>
        <p:nvSpPr>
          <p:cNvPr id="398388" name="Line 52"/>
          <p:cNvSpPr>
            <a:spLocks noChangeShapeType="1"/>
          </p:cNvSpPr>
          <p:nvPr/>
        </p:nvSpPr>
        <p:spPr bwMode="auto">
          <a:xfrm>
            <a:off x="6026150" y="3425825"/>
            <a:ext cx="1257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89" name="Text Box 53"/>
          <p:cNvSpPr txBox="1">
            <a:spLocks noChangeArrowheads="1"/>
          </p:cNvSpPr>
          <p:nvPr/>
        </p:nvSpPr>
        <p:spPr bwMode="auto">
          <a:xfrm>
            <a:off x="7223125" y="2187575"/>
            <a:ext cx="9779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400" b="1">
                <a:latin typeface="Arial" pitchFamily="-102" charset="0"/>
              </a:rPr>
              <a:t>Spinal</a:t>
            </a:r>
          </a:p>
          <a:p>
            <a:pPr algn="l">
              <a:lnSpc>
                <a:spcPct val="90000"/>
              </a:lnSpc>
            </a:pPr>
            <a:r>
              <a:rPr lang="en-US" sz="1400" b="1">
                <a:latin typeface="Arial" pitchFamily="-102" charset="0"/>
              </a:rPr>
              <a:t>root of N XI</a:t>
            </a:r>
          </a:p>
        </p:txBody>
      </p:sp>
      <p:sp>
        <p:nvSpPr>
          <p:cNvPr id="398390" name="Line 54"/>
          <p:cNvSpPr>
            <a:spLocks noChangeShapeType="1"/>
          </p:cNvSpPr>
          <p:nvPr/>
        </p:nvSpPr>
        <p:spPr bwMode="auto">
          <a:xfrm flipV="1">
            <a:off x="6286500" y="2282825"/>
            <a:ext cx="819150" cy="692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91" name="Line 55"/>
          <p:cNvSpPr>
            <a:spLocks noChangeShapeType="1"/>
          </p:cNvSpPr>
          <p:nvPr/>
        </p:nvSpPr>
        <p:spPr bwMode="auto">
          <a:xfrm flipV="1">
            <a:off x="7102475" y="2282825"/>
            <a:ext cx="76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92" name="Text Box 56"/>
          <p:cNvSpPr txBox="1">
            <a:spLocks noChangeArrowheads="1"/>
          </p:cNvSpPr>
          <p:nvPr/>
        </p:nvSpPr>
        <p:spPr bwMode="auto">
          <a:xfrm>
            <a:off x="6905625" y="1533525"/>
            <a:ext cx="1555750" cy="19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400" b="1" i="1">
                <a:latin typeface="Arial" pitchFamily="-102" charset="0"/>
              </a:rPr>
              <a:t>Medulla oblongata</a:t>
            </a:r>
          </a:p>
        </p:txBody>
      </p:sp>
      <p:sp>
        <p:nvSpPr>
          <p:cNvPr id="398393" name="Line 57"/>
          <p:cNvSpPr>
            <a:spLocks noChangeShapeType="1"/>
          </p:cNvSpPr>
          <p:nvPr/>
        </p:nvSpPr>
        <p:spPr bwMode="auto">
          <a:xfrm flipV="1">
            <a:off x="6480175" y="1625600"/>
            <a:ext cx="279400" cy="831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94" name="Line 58"/>
          <p:cNvSpPr>
            <a:spLocks noChangeShapeType="1"/>
          </p:cNvSpPr>
          <p:nvPr/>
        </p:nvSpPr>
        <p:spPr bwMode="auto">
          <a:xfrm>
            <a:off x="6756400" y="1631950"/>
            <a:ext cx="11112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95" name="Text Box 59"/>
          <p:cNvSpPr txBox="1">
            <a:spLocks noChangeArrowheads="1"/>
          </p:cNvSpPr>
          <p:nvPr/>
        </p:nvSpPr>
        <p:spPr bwMode="auto">
          <a:xfrm>
            <a:off x="6667500" y="1092200"/>
            <a:ext cx="164782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400" b="1">
                <a:latin typeface="Arial" pitchFamily="-102" charset="0"/>
              </a:rPr>
              <a:t>Cranial root of N XI</a:t>
            </a:r>
          </a:p>
        </p:txBody>
      </p:sp>
      <p:sp>
        <p:nvSpPr>
          <p:cNvPr id="398396" name="Line 60"/>
          <p:cNvSpPr>
            <a:spLocks noChangeShapeType="1"/>
          </p:cNvSpPr>
          <p:nvPr/>
        </p:nvSpPr>
        <p:spPr bwMode="auto">
          <a:xfrm flipV="1">
            <a:off x="6350000" y="1187450"/>
            <a:ext cx="184150" cy="1660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97" name="Line 61"/>
          <p:cNvSpPr>
            <a:spLocks noChangeShapeType="1"/>
          </p:cNvSpPr>
          <p:nvPr/>
        </p:nvSpPr>
        <p:spPr bwMode="auto">
          <a:xfrm flipV="1">
            <a:off x="6530975" y="1190625"/>
            <a:ext cx="114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398" name="Text Box 62"/>
          <p:cNvSpPr txBox="1">
            <a:spLocks noChangeArrowheads="1"/>
          </p:cNvSpPr>
          <p:nvPr/>
        </p:nvSpPr>
        <p:spPr bwMode="auto">
          <a:xfrm>
            <a:off x="5686425" y="298450"/>
            <a:ext cx="9588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1400" b="1" i="1">
                <a:latin typeface="Arial" pitchFamily="-102" charset="0"/>
              </a:rPr>
              <a:t>Trigeminal</a:t>
            </a:r>
          </a:p>
          <a:p>
            <a:pPr algn="l">
              <a:lnSpc>
                <a:spcPct val="90000"/>
              </a:lnSpc>
            </a:pPr>
            <a:r>
              <a:rPr lang="en-US" sz="1400" b="1" i="1">
                <a:latin typeface="Arial" pitchFamily="-102" charset="0"/>
              </a:rPr>
              <a:t>nerve (N V)</a:t>
            </a:r>
          </a:p>
        </p:txBody>
      </p:sp>
      <p:sp>
        <p:nvSpPr>
          <p:cNvPr id="398399" name="Line 63"/>
          <p:cNvSpPr>
            <a:spLocks noChangeShapeType="1"/>
          </p:cNvSpPr>
          <p:nvPr/>
        </p:nvSpPr>
        <p:spPr bwMode="auto">
          <a:xfrm>
            <a:off x="6146800" y="685800"/>
            <a:ext cx="0" cy="1069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767" name="Picture 111" descr="15_02Figurea-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63" y="136525"/>
            <a:ext cx="8548687" cy="6584950"/>
          </a:xfrm>
          <a:prstGeom prst="rect">
            <a:avLst/>
          </a:prstGeom>
          <a:noFill/>
        </p:spPr>
      </p:pic>
      <p:sp>
        <p:nvSpPr>
          <p:cNvPr id="326659" name="Rectangle 3"/>
          <p:cNvSpPr>
            <a:spLocks noChangeArrowheads="1"/>
          </p:cNvSpPr>
          <p:nvPr>
            <p:ph type="ctrTitle"/>
          </p:nvPr>
        </p:nvSpPr>
        <p:spPr bwMode="auto">
          <a:xfrm>
            <a:off x="152400" y="0"/>
            <a:ext cx="1981200" cy="304800"/>
          </a:xfrm>
          <a:noFill/>
          <a:ln w="3175"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</a:pPr>
            <a:r>
              <a:rPr lang="en-US" sz="1200">
                <a:latin typeface="Arial" pitchFamily="-102" charset="0"/>
              </a:rPr>
              <a:t>LE 15-2a</a:t>
            </a:r>
          </a:p>
        </p:txBody>
      </p:sp>
      <p:sp>
        <p:nvSpPr>
          <p:cNvPr id="326665" name="Text Box 9"/>
          <p:cNvSpPr txBox="1">
            <a:spLocks noChangeArrowheads="1"/>
          </p:cNvSpPr>
          <p:nvPr/>
        </p:nvSpPr>
        <p:spPr bwMode="auto">
          <a:xfrm>
            <a:off x="703263" y="4483100"/>
            <a:ext cx="635000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Pons</a:t>
            </a:r>
          </a:p>
        </p:txBody>
      </p:sp>
      <p:sp>
        <p:nvSpPr>
          <p:cNvPr id="326724" name="Text Box 68"/>
          <p:cNvSpPr txBox="1">
            <a:spLocks noChangeArrowheads="1"/>
          </p:cNvSpPr>
          <p:nvPr/>
        </p:nvSpPr>
        <p:spPr bwMode="auto">
          <a:xfrm>
            <a:off x="935038" y="4981575"/>
            <a:ext cx="2209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Medulla oblongata</a:t>
            </a:r>
          </a:p>
        </p:txBody>
      </p:sp>
      <p:sp>
        <p:nvSpPr>
          <p:cNvPr id="326725" name="Text Box 69"/>
          <p:cNvSpPr txBox="1">
            <a:spLocks noChangeArrowheads="1"/>
          </p:cNvSpPr>
          <p:nvPr/>
        </p:nvSpPr>
        <p:spPr bwMode="auto">
          <a:xfrm>
            <a:off x="1535113" y="5505450"/>
            <a:ext cx="1635125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Central canal</a:t>
            </a:r>
          </a:p>
        </p:txBody>
      </p:sp>
      <p:sp>
        <p:nvSpPr>
          <p:cNvPr id="326726" name="Text Box 70"/>
          <p:cNvSpPr txBox="1">
            <a:spLocks noChangeArrowheads="1"/>
          </p:cNvSpPr>
          <p:nvPr/>
        </p:nvSpPr>
        <p:spPr bwMode="auto">
          <a:xfrm>
            <a:off x="1728788" y="5861050"/>
            <a:ext cx="1466850" cy="24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Spinal cord</a:t>
            </a:r>
          </a:p>
        </p:txBody>
      </p:sp>
      <p:sp>
        <p:nvSpPr>
          <p:cNvPr id="326727" name="Text Box 71"/>
          <p:cNvSpPr txBox="1">
            <a:spLocks noChangeArrowheads="1"/>
          </p:cNvSpPr>
          <p:nvPr/>
        </p:nvSpPr>
        <p:spPr bwMode="auto">
          <a:xfrm>
            <a:off x="3509963" y="6261100"/>
            <a:ext cx="1466850" cy="24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Lateral view</a:t>
            </a:r>
          </a:p>
        </p:txBody>
      </p:sp>
      <p:sp>
        <p:nvSpPr>
          <p:cNvPr id="326728" name="Text Box 72"/>
          <p:cNvSpPr txBox="1">
            <a:spLocks noChangeArrowheads="1"/>
          </p:cNvSpPr>
          <p:nvPr/>
        </p:nvSpPr>
        <p:spPr bwMode="auto">
          <a:xfrm>
            <a:off x="6799263" y="5984875"/>
            <a:ext cx="1466850" cy="24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Cerebellum</a:t>
            </a:r>
          </a:p>
        </p:txBody>
      </p:sp>
      <p:sp>
        <p:nvSpPr>
          <p:cNvPr id="326729" name="Text Box 73"/>
          <p:cNvSpPr txBox="1">
            <a:spLocks noChangeArrowheads="1"/>
          </p:cNvSpPr>
          <p:nvPr/>
        </p:nvSpPr>
        <p:spPr bwMode="auto">
          <a:xfrm>
            <a:off x="6726238" y="1066800"/>
            <a:ext cx="2101850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Lateral ventricles</a:t>
            </a:r>
          </a:p>
        </p:txBody>
      </p:sp>
      <p:sp>
        <p:nvSpPr>
          <p:cNvPr id="326730" name="Text Box 74"/>
          <p:cNvSpPr txBox="1">
            <a:spLocks noChangeArrowheads="1"/>
          </p:cNvSpPr>
          <p:nvPr/>
        </p:nvSpPr>
        <p:spPr bwMode="auto">
          <a:xfrm>
            <a:off x="6681788" y="2212975"/>
            <a:ext cx="1847850" cy="24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Third ventricle</a:t>
            </a:r>
          </a:p>
        </p:txBody>
      </p:sp>
      <p:sp>
        <p:nvSpPr>
          <p:cNvPr id="326731" name="Text Box 75"/>
          <p:cNvSpPr txBox="1">
            <a:spLocks noChangeArrowheads="1"/>
          </p:cNvSpPr>
          <p:nvPr/>
        </p:nvSpPr>
        <p:spPr bwMode="auto">
          <a:xfrm>
            <a:off x="6843713" y="5241925"/>
            <a:ext cx="114935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Fourth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ventricle</a:t>
            </a:r>
          </a:p>
        </p:txBody>
      </p:sp>
      <p:sp>
        <p:nvSpPr>
          <p:cNvPr id="326732" name="Text Box 76"/>
          <p:cNvSpPr txBox="1">
            <a:spLocks noChangeArrowheads="1"/>
          </p:cNvSpPr>
          <p:nvPr/>
        </p:nvSpPr>
        <p:spPr bwMode="auto">
          <a:xfrm>
            <a:off x="6837363" y="2705100"/>
            <a:ext cx="2127250" cy="77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Posterior horns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of lateral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ventricles</a:t>
            </a:r>
          </a:p>
        </p:txBody>
      </p:sp>
      <p:sp>
        <p:nvSpPr>
          <p:cNvPr id="326733" name="Text Box 77"/>
          <p:cNvSpPr txBox="1">
            <a:spLocks noChangeArrowheads="1"/>
          </p:cNvSpPr>
          <p:nvPr/>
        </p:nvSpPr>
        <p:spPr bwMode="auto">
          <a:xfrm>
            <a:off x="6731000" y="1644650"/>
            <a:ext cx="210185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Interventricular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foramen</a:t>
            </a:r>
          </a:p>
        </p:txBody>
      </p:sp>
      <p:sp>
        <p:nvSpPr>
          <p:cNvPr id="326736" name="Text Box 80"/>
          <p:cNvSpPr txBox="1">
            <a:spLocks noChangeArrowheads="1"/>
          </p:cNvSpPr>
          <p:nvPr/>
        </p:nvSpPr>
        <p:spPr bwMode="auto">
          <a:xfrm>
            <a:off x="6837363" y="3781425"/>
            <a:ext cx="219075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Inferior horns of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lateral ventricles</a:t>
            </a:r>
          </a:p>
        </p:txBody>
      </p:sp>
      <p:sp>
        <p:nvSpPr>
          <p:cNvPr id="326737" name="Text Box 81"/>
          <p:cNvSpPr txBox="1">
            <a:spLocks noChangeArrowheads="1"/>
          </p:cNvSpPr>
          <p:nvPr/>
        </p:nvSpPr>
        <p:spPr bwMode="auto">
          <a:xfrm>
            <a:off x="6843713" y="4565650"/>
            <a:ext cx="1619250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Aqueduct of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midbrain</a:t>
            </a:r>
          </a:p>
        </p:txBody>
      </p:sp>
      <p:sp>
        <p:nvSpPr>
          <p:cNvPr id="326738" name="Line 82"/>
          <p:cNvSpPr>
            <a:spLocks noChangeShapeType="1"/>
          </p:cNvSpPr>
          <p:nvPr/>
        </p:nvSpPr>
        <p:spPr bwMode="auto">
          <a:xfrm flipV="1">
            <a:off x="3086100" y="1244600"/>
            <a:ext cx="2443163" cy="631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6739" name="Line 83"/>
          <p:cNvSpPr>
            <a:spLocks noChangeShapeType="1"/>
          </p:cNvSpPr>
          <p:nvPr/>
        </p:nvSpPr>
        <p:spPr bwMode="auto">
          <a:xfrm flipV="1">
            <a:off x="3141663" y="1241425"/>
            <a:ext cx="2392362" cy="973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6740" name="Line 84"/>
          <p:cNvSpPr>
            <a:spLocks noChangeShapeType="1"/>
          </p:cNvSpPr>
          <p:nvPr/>
        </p:nvSpPr>
        <p:spPr bwMode="auto">
          <a:xfrm flipV="1">
            <a:off x="2709863" y="1809750"/>
            <a:ext cx="2840037" cy="1073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6741" name="Line 85"/>
          <p:cNvSpPr>
            <a:spLocks noChangeShapeType="1"/>
          </p:cNvSpPr>
          <p:nvPr/>
        </p:nvSpPr>
        <p:spPr bwMode="auto">
          <a:xfrm flipV="1">
            <a:off x="3687763" y="2379663"/>
            <a:ext cx="1849437" cy="757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6742" name="Line 86"/>
          <p:cNvSpPr>
            <a:spLocks noChangeShapeType="1"/>
          </p:cNvSpPr>
          <p:nvPr/>
        </p:nvSpPr>
        <p:spPr bwMode="auto">
          <a:xfrm>
            <a:off x="5529263" y="1241425"/>
            <a:ext cx="11430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6743" name="Line 87"/>
          <p:cNvSpPr>
            <a:spLocks noChangeShapeType="1"/>
          </p:cNvSpPr>
          <p:nvPr/>
        </p:nvSpPr>
        <p:spPr bwMode="auto">
          <a:xfrm>
            <a:off x="5545138" y="1808163"/>
            <a:ext cx="11334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6744" name="Line 88"/>
          <p:cNvSpPr>
            <a:spLocks noChangeShapeType="1"/>
          </p:cNvSpPr>
          <p:nvPr/>
        </p:nvSpPr>
        <p:spPr bwMode="auto">
          <a:xfrm>
            <a:off x="5529263" y="2376488"/>
            <a:ext cx="1150937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6745" name="Line 89"/>
          <p:cNvSpPr>
            <a:spLocks noChangeShapeType="1"/>
          </p:cNvSpPr>
          <p:nvPr/>
        </p:nvSpPr>
        <p:spPr bwMode="auto">
          <a:xfrm>
            <a:off x="5783263" y="2862263"/>
            <a:ext cx="10160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6746" name="Line 90"/>
          <p:cNvSpPr>
            <a:spLocks noChangeShapeType="1"/>
          </p:cNvSpPr>
          <p:nvPr/>
        </p:nvSpPr>
        <p:spPr bwMode="auto">
          <a:xfrm flipV="1">
            <a:off x="5761038" y="2865438"/>
            <a:ext cx="546100" cy="3730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6747" name="Line 91"/>
          <p:cNvSpPr>
            <a:spLocks noChangeShapeType="1"/>
          </p:cNvSpPr>
          <p:nvPr/>
        </p:nvSpPr>
        <p:spPr bwMode="auto">
          <a:xfrm>
            <a:off x="4191000" y="3636963"/>
            <a:ext cx="2608263" cy="282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6748" name="Line 92"/>
          <p:cNvSpPr>
            <a:spLocks noChangeShapeType="1"/>
          </p:cNvSpPr>
          <p:nvPr/>
        </p:nvSpPr>
        <p:spPr bwMode="auto">
          <a:xfrm>
            <a:off x="4110038" y="3441700"/>
            <a:ext cx="1457325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6749" name="Line 93"/>
          <p:cNvSpPr>
            <a:spLocks noChangeShapeType="1"/>
          </p:cNvSpPr>
          <p:nvPr/>
        </p:nvSpPr>
        <p:spPr bwMode="auto">
          <a:xfrm>
            <a:off x="4110038" y="4119563"/>
            <a:ext cx="1808162" cy="584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6750" name="Line 94"/>
          <p:cNvSpPr>
            <a:spLocks noChangeShapeType="1"/>
          </p:cNvSpPr>
          <p:nvPr/>
        </p:nvSpPr>
        <p:spPr bwMode="auto">
          <a:xfrm flipV="1">
            <a:off x="5915025" y="4694238"/>
            <a:ext cx="871538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6751" name="Line 95"/>
          <p:cNvSpPr>
            <a:spLocks noChangeShapeType="1"/>
          </p:cNvSpPr>
          <p:nvPr/>
        </p:nvSpPr>
        <p:spPr bwMode="auto">
          <a:xfrm>
            <a:off x="4394200" y="4445000"/>
            <a:ext cx="1528763" cy="947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6752" name="Line 96"/>
          <p:cNvSpPr>
            <a:spLocks noChangeShapeType="1"/>
          </p:cNvSpPr>
          <p:nvPr/>
        </p:nvSpPr>
        <p:spPr bwMode="auto">
          <a:xfrm flipV="1">
            <a:off x="5916613" y="5381625"/>
            <a:ext cx="866775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6753" name="Line 97"/>
          <p:cNvSpPr>
            <a:spLocks noChangeShapeType="1"/>
          </p:cNvSpPr>
          <p:nvPr/>
        </p:nvSpPr>
        <p:spPr bwMode="auto">
          <a:xfrm>
            <a:off x="5180013" y="5138738"/>
            <a:ext cx="728662" cy="965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6754" name="Line 98"/>
          <p:cNvSpPr>
            <a:spLocks noChangeShapeType="1"/>
          </p:cNvSpPr>
          <p:nvPr/>
        </p:nvSpPr>
        <p:spPr bwMode="auto">
          <a:xfrm flipV="1">
            <a:off x="5905500" y="6096000"/>
            <a:ext cx="884238" cy="47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6755" name="Line 99"/>
          <p:cNvSpPr>
            <a:spLocks noChangeShapeType="1"/>
          </p:cNvSpPr>
          <p:nvPr/>
        </p:nvSpPr>
        <p:spPr bwMode="auto">
          <a:xfrm>
            <a:off x="3217863" y="6032500"/>
            <a:ext cx="15525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6756" name="Line 100"/>
          <p:cNvSpPr>
            <a:spLocks noChangeShapeType="1"/>
          </p:cNvSpPr>
          <p:nvPr/>
        </p:nvSpPr>
        <p:spPr bwMode="auto">
          <a:xfrm flipV="1">
            <a:off x="3208338" y="5651500"/>
            <a:ext cx="1609725" cy="47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6757" name="Line 101"/>
          <p:cNvSpPr>
            <a:spLocks noChangeShapeType="1"/>
          </p:cNvSpPr>
          <p:nvPr/>
        </p:nvSpPr>
        <p:spPr bwMode="auto">
          <a:xfrm>
            <a:off x="3213100" y="5148263"/>
            <a:ext cx="1087438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6758" name="Line 102"/>
          <p:cNvSpPr>
            <a:spLocks noChangeShapeType="1"/>
          </p:cNvSpPr>
          <p:nvPr/>
        </p:nvSpPr>
        <p:spPr bwMode="auto">
          <a:xfrm flipV="1">
            <a:off x="1392238" y="4648200"/>
            <a:ext cx="2443162" cy="47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6759" name="Line 103"/>
          <p:cNvSpPr>
            <a:spLocks noChangeShapeType="1"/>
          </p:cNvSpPr>
          <p:nvPr/>
        </p:nvSpPr>
        <p:spPr bwMode="auto">
          <a:xfrm>
            <a:off x="2201863" y="668338"/>
            <a:ext cx="0" cy="21002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6760" name="Line 104"/>
          <p:cNvSpPr>
            <a:spLocks noChangeShapeType="1"/>
          </p:cNvSpPr>
          <p:nvPr/>
        </p:nvSpPr>
        <p:spPr bwMode="auto">
          <a:xfrm flipV="1">
            <a:off x="1954213" y="1806575"/>
            <a:ext cx="250825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6761" name="Line 105"/>
          <p:cNvSpPr>
            <a:spLocks noChangeShapeType="1"/>
          </p:cNvSpPr>
          <p:nvPr/>
        </p:nvSpPr>
        <p:spPr bwMode="auto">
          <a:xfrm>
            <a:off x="3633788" y="681038"/>
            <a:ext cx="0" cy="212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6762" name="Line 106"/>
          <p:cNvSpPr>
            <a:spLocks noChangeShapeType="1"/>
          </p:cNvSpPr>
          <p:nvPr/>
        </p:nvSpPr>
        <p:spPr bwMode="auto">
          <a:xfrm flipV="1">
            <a:off x="3413125" y="741363"/>
            <a:ext cx="220663" cy="469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6764" name="Text Box 108"/>
          <p:cNvSpPr txBox="1">
            <a:spLocks noChangeArrowheads="1"/>
          </p:cNvSpPr>
          <p:nvPr/>
        </p:nvSpPr>
        <p:spPr bwMode="auto">
          <a:xfrm>
            <a:off x="3048000" y="133350"/>
            <a:ext cx="15938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Cerebral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 hemispheres</a:t>
            </a:r>
          </a:p>
        </p:txBody>
      </p:sp>
      <p:sp>
        <p:nvSpPr>
          <p:cNvPr id="326765" name="Text Box 109"/>
          <p:cNvSpPr txBox="1">
            <a:spLocks noChangeArrowheads="1"/>
          </p:cNvSpPr>
          <p:nvPr/>
        </p:nvSpPr>
        <p:spPr bwMode="auto">
          <a:xfrm>
            <a:off x="771525" y="139700"/>
            <a:ext cx="2190750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Anterior horns of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2000" b="1">
                <a:latin typeface="Arial" pitchFamily="-102" charset="0"/>
              </a:rPr>
              <a:t>lateral ventricles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82" name="Picture 78" descr="15_02Figurecd-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63" y="1474788"/>
            <a:ext cx="8548687" cy="3908425"/>
          </a:xfrm>
          <a:prstGeom prst="rect">
            <a:avLst/>
          </a:prstGeom>
          <a:noFill/>
        </p:spPr>
      </p:pic>
      <p:sp>
        <p:nvSpPr>
          <p:cNvPr id="328707" name="Rectangle 3"/>
          <p:cNvSpPr>
            <a:spLocks noChangeArrowheads="1"/>
          </p:cNvSpPr>
          <p:nvPr>
            <p:ph type="ctrTitle"/>
          </p:nvPr>
        </p:nvSpPr>
        <p:spPr bwMode="auto">
          <a:xfrm>
            <a:off x="152400" y="0"/>
            <a:ext cx="1981200" cy="304800"/>
          </a:xfrm>
          <a:noFill/>
          <a:ln w="3175"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</a:pPr>
            <a:r>
              <a:rPr lang="en-US" sz="1200">
                <a:latin typeface="Arial" pitchFamily="-102" charset="0"/>
              </a:rPr>
              <a:t>LE 15-2cd</a:t>
            </a:r>
          </a:p>
        </p:txBody>
      </p:sp>
      <p:sp>
        <p:nvSpPr>
          <p:cNvPr id="328708" name="Text Box 4"/>
          <p:cNvSpPr txBox="1">
            <a:spLocks noChangeArrowheads="1"/>
          </p:cNvSpPr>
          <p:nvPr/>
        </p:nvSpPr>
        <p:spPr bwMode="auto">
          <a:xfrm>
            <a:off x="2243138" y="5064125"/>
            <a:ext cx="800100" cy="15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Anterior view</a:t>
            </a:r>
          </a:p>
        </p:txBody>
      </p:sp>
      <p:sp>
        <p:nvSpPr>
          <p:cNvPr id="328732" name="Text Box 28"/>
          <p:cNvSpPr txBox="1">
            <a:spLocks noChangeArrowheads="1"/>
          </p:cNvSpPr>
          <p:nvPr/>
        </p:nvSpPr>
        <p:spPr bwMode="auto">
          <a:xfrm>
            <a:off x="220663" y="4371975"/>
            <a:ext cx="800100" cy="15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Cerebellum</a:t>
            </a:r>
          </a:p>
        </p:txBody>
      </p:sp>
      <p:sp>
        <p:nvSpPr>
          <p:cNvPr id="328733" name="Text Box 29"/>
          <p:cNvSpPr txBox="1">
            <a:spLocks noChangeArrowheads="1"/>
          </p:cNvSpPr>
          <p:nvPr/>
        </p:nvSpPr>
        <p:spPr bwMode="auto">
          <a:xfrm>
            <a:off x="973138" y="4762500"/>
            <a:ext cx="800100" cy="15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Central canal</a:t>
            </a:r>
          </a:p>
        </p:txBody>
      </p:sp>
      <p:sp>
        <p:nvSpPr>
          <p:cNvPr id="328734" name="Text Box 30"/>
          <p:cNvSpPr txBox="1">
            <a:spLocks noChangeArrowheads="1"/>
          </p:cNvSpPr>
          <p:nvPr/>
        </p:nvSpPr>
        <p:spPr bwMode="auto">
          <a:xfrm>
            <a:off x="4008438" y="3759200"/>
            <a:ext cx="361950" cy="11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Pons</a:t>
            </a:r>
          </a:p>
        </p:txBody>
      </p:sp>
      <p:sp>
        <p:nvSpPr>
          <p:cNvPr id="328735" name="Text Box 31"/>
          <p:cNvSpPr txBox="1">
            <a:spLocks noChangeArrowheads="1"/>
          </p:cNvSpPr>
          <p:nvPr/>
        </p:nvSpPr>
        <p:spPr bwMode="auto">
          <a:xfrm>
            <a:off x="4538663" y="2203450"/>
            <a:ext cx="1085850" cy="16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Lateral ventricles</a:t>
            </a:r>
          </a:p>
        </p:txBody>
      </p:sp>
      <p:sp>
        <p:nvSpPr>
          <p:cNvPr id="328736" name="Text Box 32"/>
          <p:cNvSpPr txBox="1">
            <a:spLocks noChangeArrowheads="1"/>
          </p:cNvSpPr>
          <p:nvPr/>
        </p:nvSpPr>
        <p:spPr bwMode="auto">
          <a:xfrm>
            <a:off x="7526338" y="4816475"/>
            <a:ext cx="1085850" cy="16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Central canal</a:t>
            </a:r>
          </a:p>
        </p:txBody>
      </p:sp>
      <p:sp>
        <p:nvSpPr>
          <p:cNvPr id="328737" name="Text Box 33"/>
          <p:cNvSpPr txBox="1">
            <a:spLocks noChangeArrowheads="1"/>
          </p:cNvSpPr>
          <p:nvPr/>
        </p:nvSpPr>
        <p:spPr bwMode="auto">
          <a:xfrm>
            <a:off x="6853238" y="5057775"/>
            <a:ext cx="1085850" cy="16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Coronal section</a:t>
            </a:r>
          </a:p>
        </p:txBody>
      </p:sp>
      <p:sp>
        <p:nvSpPr>
          <p:cNvPr id="328738" name="Text Box 34"/>
          <p:cNvSpPr txBox="1">
            <a:spLocks noChangeArrowheads="1"/>
          </p:cNvSpPr>
          <p:nvPr/>
        </p:nvSpPr>
        <p:spPr bwMode="auto">
          <a:xfrm>
            <a:off x="249238" y="1565275"/>
            <a:ext cx="1390650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Lateral ventricles in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cerebral hemispheres</a:t>
            </a:r>
          </a:p>
        </p:txBody>
      </p:sp>
      <p:sp>
        <p:nvSpPr>
          <p:cNvPr id="328739" name="Text Box 35"/>
          <p:cNvSpPr txBox="1">
            <a:spLocks noChangeArrowheads="1"/>
          </p:cNvSpPr>
          <p:nvPr/>
        </p:nvSpPr>
        <p:spPr bwMode="auto">
          <a:xfrm>
            <a:off x="1992313" y="1492250"/>
            <a:ext cx="1022350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Longitudinal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 fissure</a:t>
            </a:r>
          </a:p>
        </p:txBody>
      </p:sp>
      <p:sp>
        <p:nvSpPr>
          <p:cNvPr id="328740" name="Text Box 36"/>
          <p:cNvSpPr txBox="1">
            <a:spLocks noChangeArrowheads="1"/>
          </p:cNvSpPr>
          <p:nvPr/>
        </p:nvSpPr>
        <p:spPr bwMode="auto">
          <a:xfrm>
            <a:off x="274638" y="3914775"/>
            <a:ext cx="742950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Fourth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ventricle</a:t>
            </a:r>
          </a:p>
        </p:txBody>
      </p:sp>
      <p:sp>
        <p:nvSpPr>
          <p:cNvPr id="328741" name="Text Box 37"/>
          <p:cNvSpPr txBox="1">
            <a:spLocks noChangeArrowheads="1"/>
          </p:cNvSpPr>
          <p:nvPr/>
        </p:nvSpPr>
        <p:spPr bwMode="auto">
          <a:xfrm>
            <a:off x="274638" y="3536950"/>
            <a:ext cx="742950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Aqueduct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of midbrain</a:t>
            </a:r>
          </a:p>
        </p:txBody>
      </p:sp>
      <p:sp>
        <p:nvSpPr>
          <p:cNvPr id="328742" name="Text Box 38"/>
          <p:cNvSpPr txBox="1">
            <a:spLocks noChangeArrowheads="1"/>
          </p:cNvSpPr>
          <p:nvPr/>
        </p:nvSpPr>
        <p:spPr bwMode="auto">
          <a:xfrm>
            <a:off x="274638" y="3044825"/>
            <a:ext cx="742950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Third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ventricle</a:t>
            </a:r>
          </a:p>
        </p:txBody>
      </p:sp>
      <p:sp>
        <p:nvSpPr>
          <p:cNvPr id="328743" name="Text Box 39"/>
          <p:cNvSpPr txBox="1">
            <a:spLocks noChangeArrowheads="1"/>
          </p:cNvSpPr>
          <p:nvPr/>
        </p:nvSpPr>
        <p:spPr bwMode="auto">
          <a:xfrm>
            <a:off x="5148263" y="4343400"/>
            <a:ext cx="577850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Fourth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ventricle</a:t>
            </a:r>
          </a:p>
        </p:txBody>
      </p:sp>
      <p:sp>
        <p:nvSpPr>
          <p:cNvPr id="328744" name="Text Box 40"/>
          <p:cNvSpPr txBox="1">
            <a:spLocks noChangeArrowheads="1"/>
          </p:cNvSpPr>
          <p:nvPr/>
        </p:nvSpPr>
        <p:spPr bwMode="auto">
          <a:xfrm>
            <a:off x="4014788" y="4279900"/>
            <a:ext cx="641350" cy="26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Medulla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oblongata</a:t>
            </a:r>
          </a:p>
        </p:txBody>
      </p:sp>
      <p:sp>
        <p:nvSpPr>
          <p:cNvPr id="328745" name="Text Box 41"/>
          <p:cNvSpPr txBox="1">
            <a:spLocks noChangeArrowheads="1"/>
          </p:cNvSpPr>
          <p:nvPr/>
        </p:nvSpPr>
        <p:spPr bwMode="auto">
          <a:xfrm>
            <a:off x="4011613" y="3190875"/>
            <a:ext cx="8826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Inferior horns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of lateral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ventricles</a:t>
            </a:r>
          </a:p>
        </p:txBody>
      </p:sp>
      <p:sp>
        <p:nvSpPr>
          <p:cNvPr id="328746" name="Text Box 42"/>
          <p:cNvSpPr txBox="1">
            <a:spLocks noChangeArrowheads="1"/>
          </p:cNvSpPr>
          <p:nvPr/>
        </p:nvSpPr>
        <p:spPr bwMode="auto">
          <a:xfrm>
            <a:off x="4011613" y="2733675"/>
            <a:ext cx="1060450" cy="22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Interventricular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foramen</a:t>
            </a:r>
          </a:p>
        </p:txBody>
      </p:sp>
      <p:sp>
        <p:nvSpPr>
          <p:cNvPr id="328747" name="Text Box 43"/>
          <p:cNvSpPr txBox="1">
            <a:spLocks noChangeArrowheads="1"/>
          </p:cNvSpPr>
          <p:nvPr/>
        </p:nvSpPr>
        <p:spPr bwMode="auto">
          <a:xfrm>
            <a:off x="4941888" y="3978275"/>
            <a:ext cx="7874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Aqueduct of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midbrain</a:t>
            </a:r>
          </a:p>
        </p:txBody>
      </p:sp>
      <p:sp>
        <p:nvSpPr>
          <p:cNvPr id="328748" name="Text Box 44"/>
          <p:cNvSpPr txBox="1">
            <a:spLocks noChangeArrowheads="1"/>
          </p:cNvSpPr>
          <p:nvPr/>
        </p:nvSpPr>
        <p:spPr bwMode="auto">
          <a:xfrm>
            <a:off x="4783138" y="3641725"/>
            <a:ext cx="94615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Inferior horn of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lateral ventricle</a:t>
            </a:r>
          </a:p>
        </p:txBody>
      </p:sp>
      <p:sp>
        <p:nvSpPr>
          <p:cNvPr id="328749" name="Text Box 45"/>
          <p:cNvSpPr txBox="1">
            <a:spLocks noChangeArrowheads="1"/>
          </p:cNvSpPr>
          <p:nvPr/>
        </p:nvSpPr>
        <p:spPr bwMode="auto">
          <a:xfrm>
            <a:off x="5043488" y="2914650"/>
            <a:ext cx="577850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Third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ventricle</a:t>
            </a:r>
          </a:p>
        </p:txBody>
      </p:sp>
      <p:sp>
        <p:nvSpPr>
          <p:cNvPr id="328750" name="Text Box 46"/>
          <p:cNvSpPr txBox="1">
            <a:spLocks noChangeArrowheads="1"/>
          </p:cNvSpPr>
          <p:nvPr/>
        </p:nvSpPr>
        <p:spPr bwMode="auto">
          <a:xfrm>
            <a:off x="4370388" y="2508250"/>
            <a:ext cx="125095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Interventricular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foramen</a:t>
            </a:r>
          </a:p>
        </p:txBody>
      </p:sp>
      <p:sp>
        <p:nvSpPr>
          <p:cNvPr id="328751" name="Line 47"/>
          <p:cNvSpPr>
            <a:spLocks noChangeShapeType="1"/>
          </p:cNvSpPr>
          <p:nvPr/>
        </p:nvSpPr>
        <p:spPr bwMode="auto">
          <a:xfrm flipV="1">
            <a:off x="5772150" y="4403725"/>
            <a:ext cx="129857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52" name="Line 48"/>
          <p:cNvSpPr>
            <a:spLocks noChangeShapeType="1"/>
          </p:cNvSpPr>
          <p:nvPr/>
        </p:nvSpPr>
        <p:spPr bwMode="auto">
          <a:xfrm>
            <a:off x="7099300" y="4883150"/>
            <a:ext cx="390525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54" name="Line 50"/>
          <p:cNvSpPr>
            <a:spLocks noChangeShapeType="1"/>
          </p:cNvSpPr>
          <p:nvPr/>
        </p:nvSpPr>
        <p:spPr bwMode="auto">
          <a:xfrm>
            <a:off x="5775325" y="4051300"/>
            <a:ext cx="59055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55" name="Line 51"/>
          <p:cNvSpPr>
            <a:spLocks noChangeShapeType="1"/>
          </p:cNvSpPr>
          <p:nvPr/>
        </p:nvSpPr>
        <p:spPr bwMode="auto">
          <a:xfrm flipH="1">
            <a:off x="6362700" y="3800475"/>
            <a:ext cx="727075" cy="25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56" name="Line 52"/>
          <p:cNvSpPr>
            <a:spLocks noChangeShapeType="1"/>
          </p:cNvSpPr>
          <p:nvPr/>
        </p:nvSpPr>
        <p:spPr bwMode="auto">
          <a:xfrm>
            <a:off x="5762625" y="3708400"/>
            <a:ext cx="32067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57" name="Line 53"/>
          <p:cNvSpPr>
            <a:spLocks noChangeShapeType="1"/>
          </p:cNvSpPr>
          <p:nvPr/>
        </p:nvSpPr>
        <p:spPr bwMode="auto">
          <a:xfrm flipH="1">
            <a:off x="6080125" y="3527425"/>
            <a:ext cx="276225" cy="184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58" name="Text Box 54"/>
          <p:cNvSpPr txBox="1">
            <a:spLocks noChangeArrowheads="1"/>
          </p:cNvSpPr>
          <p:nvPr/>
        </p:nvSpPr>
        <p:spPr bwMode="auto">
          <a:xfrm>
            <a:off x="8145463" y="3908425"/>
            <a:ext cx="6826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Septum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000" b="1">
                <a:latin typeface="Arial" pitchFamily="-102" charset="0"/>
              </a:rPr>
              <a:t>pellucidum</a:t>
            </a:r>
          </a:p>
        </p:txBody>
      </p:sp>
      <p:sp>
        <p:nvSpPr>
          <p:cNvPr id="328759" name="Line 55"/>
          <p:cNvSpPr>
            <a:spLocks noChangeShapeType="1"/>
          </p:cNvSpPr>
          <p:nvPr/>
        </p:nvSpPr>
        <p:spPr bwMode="auto">
          <a:xfrm>
            <a:off x="7102475" y="2924175"/>
            <a:ext cx="927100" cy="10572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60" name="Line 56"/>
          <p:cNvSpPr>
            <a:spLocks noChangeShapeType="1"/>
          </p:cNvSpPr>
          <p:nvPr/>
        </p:nvSpPr>
        <p:spPr bwMode="auto">
          <a:xfrm>
            <a:off x="8026400" y="3978275"/>
            <a:ext cx="730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61" name="Line 57"/>
          <p:cNvSpPr>
            <a:spLocks noChangeShapeType="1"/>
          </p:cNvSpPr>
          <p:nvPr/>
        </p:nvSpPr>
        <p:spPr bwMode="auto">
          <a:xfrm flipV="1">
            <a:off x="5635625" y="2273300"/>
            <a:ext cx="53657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62" name="Line 58"/>
          <p:cNvSpPr>
            <a:spLocks noChangeShapeType="1"/>
          </p:cNvSpPr>
          <p:nvPr/>
        </p:nvSpPr>
        <p:spPr bwMode="auto">
          <a:xfrm flipH="1" flipV="1">
            <a:off x="6172200" y="2273300"/>
            <a:ext cx="1152525" cy="574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63" name="Line 59"/>
          <p:cNvSpPr>
            <a:spLocks noChangeShapeType="1"/>
          </p:cNvSpPr>
          <p:nvPr/>
        </p:nvSpPr>
        <p:spPr bwMode="auto">
          <a:xfrm flipH="1" flipV="1">
            <a:off x="6172200" y="2270125"/>
            <a:ext cx="765175" cy="565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64" name="Line 60"/>
          <p:cNvSpPr>
            <a:spLocks noChangeShapeType="1"/>
          </p:cNvSpPr>
          <p:nvPr/>
        </p:nvSpPr>
        <p:spPr bwMode="auto">
          <a:xfrm flipV="1">
            <a:off x="5626100" y="2584450"/>
            <a:ext cx="6096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65" name="Line 61"/>
          <p:cNvSpPr>
            <a:spLocks noChangeShapeType="1"/>
          </p:cNvSpPr>
          <p:nvPr/>
        </p:nvSpPr>
        <p:spPr bwMode="auto">
          <a:xfrm flipH="1" flipV="1">
            <a:off x="6232525" y="2584450"/>
            <a:ext cx="774700" cy="574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66" name="Line 62"/>
          <p:cNvSpPr>
            <a:spLocks noChangeShapeType="1"/>
          </p:cNvSpPr>
          <p:nvPr/>
        </p:nvSpPr>
        <p:spPr bwMode="auto">
          <a:xfrm>
            <a:off x="5632450" y="2984500"/>
            <a:ext cx="768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67" name="Line 63"/>
          <p:cNvSpPr>
            <a:spLocks noChangeShapeType="1"/>
          </p:cNvSpPr>
          <p:nvPr/>
        </p:nvSpPr>
        <p:spPr bwMode="auto">
          <a:xfrm flipH="1" flipV="1">
            <a:off x="6397625" y="2981325"/>
            <a:ext cx="711200" cy="514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68" name="Line 64"/>
          <p:cNvSpPr>
            <a:spLocks noChangeShapeType="1"/>
          </p:cNvSpPr>
          <p:nvPr/>
        </p:nvSpPr>
        <p:spPr bwMode="auto">
          <a:xfrm>
            <a:off x="1755775" y="3260725"/>
            <a:ext cx="2219325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69" name="Line 65"/>
          <p:cNvSpPr>
            <a:spLocks noChangeShapeType="1"/>
          </p:cNvSpPr>
          <p:nvPr/>
        </p:nvSpPr>
        <p:spPr bwMode="auto">
          <a:xfrm flipV="1">
            <a:off x="3203575" y="3267075"/>
            <a:ext cx="371475" cy="15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70" name="Line 66"/>
          <p:cNvSpPr>
            <a:spLocks noChangeShapeType="1"/>
          </p:cNvSpPr>
          <p:nvPr/>
        </p:nvSpPr>
        <p:spPr bwMode="auto">
          <a:xfrm>
            <a:off x="2708275" y="3825875"/>
            <a:ext cx="1276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71" name="Line 67"/>
          <p:cNvSpPr>
            <a:spLocks noChangeShapeType="1"/>
          </p:cNvSpPr>
          <p:nvPr/>
        </p:nvSpPr>
        <p:spPr bwMode="auto">
          <a:xfrm flipV="1">
            <a:off x="2765425" y="4352925"/>
            <a:ext cx="121602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72" name="Line 68"/>
          <p:cNvSpPr>
            <a:spLocks noChangeShapeType="1"/>
          </p:cNvSpPr>
          <p:nvPr/>
        </p:nvSpPr>
        <p:spPr bwMode="auto">
          <a:xfrm>
            <a:off x="2524125" y="2806700"/>
            <a:ext cx="1457325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73" name="Line 69"/>
          <p:cNvSpPr>
            <a:spLocks noChangeShapeType="1"/>
          </p:cNvSpPr>
          <p:nvPr/>
        </p:nvSpPr>
        <p:spPr bwMode="auto">
          <a:xfrm flipH="1" flipV="1">
            <a:off x="2520950" y="1771650"/>
            <a:ext cx="3175" cy="339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74" name="Line 70"/>
          <p:cNvSpPr>
            <a:spLocks noChangeShapeType="1"/>
          </p:cNvSpPr>
          <p:nvPr/>
        </p:nvSpPr>
        <p:spPr bwMode="auto">
          <a:xfrm>
            <a:off x="1679575" y="1641475"/>
            <a:ext cx="603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75" name="Line 71"/>
          <p:cNvSpPr>
            <a:spLocks noChangeShapeType="1"/>
          </p:cNvSpPr>
          <p:nvPr/>
        </p:nvSpPr>
        <p:spPr bwMode="auto">
          <a:xfrm flipH="1" flipV="1">
            <a:off x="1736725" y="1641475"/>
            <a:ext cx="495300" cy="869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76" name="Line 72"/>
          <p:cNvSpPr>
            <a:spLocks noChangeShapeType="1"/>
          </p:cNvSpPr>
          <p:nvPr/>
        </p:nvSpPr>
        <p:spPr bwMode="auto">
          <a:xfrm flipH="1" flipV="1">
            <a:off x="1736725" y="1644650"/>
            <a:ext cx="1031875" cy="895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77" name="Line 73"/>
          <p:cNvSpPr>
            <a:spLocks noChangeShapeType="1"/>
          </p:cNvSpPr>
          <p:nvPr/>
        </p:nvSpPr>
        <p:spPr bwMode="auto">
          <a:xfrm>
            <a:off x="1060450" y="3121025"/>
            <a:ext cx="140335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78" name="Line 74"/>
          <p:cNvSpPr>
            <a:spLocks noChangeShapeType="1"/>
          </p:cNvSpPr>
          <p:nvPr/>
        </p:nvSpPr>
        <p:spPr bwMode="auto">
          <a:xfrm>
            <a:off x="1057275" y="3613150"/>
            <a:ext cx="14700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79" name="Line 75"/>
          <p:cNvSpPr>
            <a:spLocks noChangeShapeType="1"/>
          </p:cNvSpPr>
          <p:nvPr/>
        </p:nvSpPr>
        <p:spPr bwMode="auto">
          <a:xfrm>
            <a:off x="1054100" y="3994150"/>
            <a:ext cx="14636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80" name="Line 76"/>
          <p:cNvSpPr>
            <a:spLocks noChangeShapeType="1"/>
          </p:cNvSpPr>
          <p:nvPr/>
        </p:nvSpPr>
        <p:spPr bwMode="auto">
          <a:xfrm flipV="1">
            <a:off x="1060450" y="4441825"/>
            <a:ext cx="75565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81" name="Line 77"/>
          <p:cNvSpPr>
            <a:spLocks noChangeShapeType="1"/>
          </p:cNvSpPr>
          <p:nvPr/>
        </p:nvSpPr>
        <p:spPr bwMode="auto">
          <a:xfrm>
            <a:off x="1800225" y="4835525"/>
            <a:ext cx="7461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Cranial </a:t>
            </a:r>
            <a:r>
              <a:rPr lang="en-US" dirty="0" err="1" smtClean="0"/>
              <a:t>Meninges</a:t>
            </a:r>
            <a:r>
              <a:rPr lang="en-US" dirty="0" smtClean="0"/>
              <a:t>: The </a:t>
            </a:r>
            <a:r>
              <a:rPr lang="en-US" dirty="0" err="1" smtClean="0"/>
              <a:t>dura</a:t>
            </a:r>
            <a:r>
              <a:rPr lang="en-US" dirty="0" smtClean="0"/>
              <a:t> mater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Outermost CT membrane</a:t>
            </a:r>
          </a:p>
          <a:p>
            <a:pPr lvl="1"/>
            <a:r>
              <a:rPr lang="en-US" dirty="0" smtClean="0"/>
              <a:t>Contains </a:t>
            </a:r>
            <a:r>
              <a:rPr lang="en-US" dirty="0" err="1" smtClean="0"/>
              <a:t>dural</a:t>
            </a:r>
            <a:r>
              <a:rPr lang="en-US" dirty="0" smtClean="0"/>
              <a:t> sinus</a:t>
            </a:r>
          </a:p>
          <a:p>
            <a:r>
              <a:rPr lang="en-US" dirty="0" smtClean="0"/>
              <a:t>Fused to </a:t>
            </a:r>
            <a:r>
              <a:rPr lang="en-US" dirty="0" err="1" smtClean="0"/>
              <a:t>periosteum</a:t>
            </a:r>
            <a:r>
              <a:rPr lang="en-US" dirty="0" smtClean="0"/>
              <a:t> of the vault of cranium</a:t>
            </a:r>
          </a:p>
          <a:p>
            <a:r>
              <a:rPr lang="en-US" dirty="0" smtClean="0"/>
              <a:t>Several folds</a:t>
            </a:r>
          </a:p>
          <a:p>
            <a:pPr lvl="1"/>
            <a:r>
              <a:rPr lang="en-US" dirty="0" err="1" smtClean="0"/>
              <a:t>Falx</a:t>
            </a:r>
            <a:r>
              <a:rPr lang="en-US" dirty="0" smtClean="0"/>
              <a:t> </a:t>
            </a:r>
            <a:r>
              <a:rPr lang="en-US" dirty="0" err="1" smtClean="0"/>
              <a:t>cerebri</a:t>
            </a:r>
            <a:r>
              <a:rPr lang="en-US" dirty="0" smtClean="0"/>
              <a:t>: attach to </a:t>
            </a:r>
            <a:r>
              <a:rPr lang="en-US" dirty="0" err="1" smtClean="0"/>
              <a:t>crista</a:t>
            </a:r>
            <a:r>
              <a:rPr lang="en-US" dirty="0" smtClean="0"/>
              <a:t> </a:t>
            </a:r>
            <a:r>
              <a:rPr lang="en-US" dirty="0" err="1" smtClean="0"/>
              <a:t>galli</a:t>
            </a:r>
            <a:endParaRPr lang="en-US" dirty="0" smtClean="0"/>
          </a:p>
          <a:p>
            <a:pPr lvl="1"/>
            <a:r>
              <a:rPr lang="en-US" dirty="0" err="1" smtClean="0"/>
              <a:t>Tentorium</a:t>
            </a:r>
            <a:r>
              <a:rPr lang="en-US" dirty="0" smtClean="0"/>
              <a:t> </a:t>
            </a:r>
            <a:r>
              <a:rPr lang="en-US" dirty="0" err="1" smtClean="0"/>
              <a:t>cerebelli</a:t>
            </a:r>
            <a:r>
              <a:rPr lang="en-US" dirty="0" smtClean="0"/>
              <a:t>: between occipital lobes and cerebellum</a:t>
            </a:r>
          </a:p>
          <a:p>
            <a:pPr lvl="1"/>
            <a:r>
              <a:rPr lang="en-US" dirty="0" err="1" smtClean="0"/>
              <a:t>Falx</a:t>
            </a:r>
            <a:r>
              <a:rPr lang="en-US" dirty="0" smtClean="0"/>
              <a:t> </a:t>
            </a:r>
            <a:r>
              <a:rPr lang="en-US" dirty="0" err="1" smtClean="0"/>
              <a:t>cerebelli</a:t>
            </a:r>
            <a:r>
              <a:rPr lang="en-US" dirty="0" smtClean="0"/>
              <a:t>: divides </a:t>
            </a:r>
            <a:r>
              <a:rPr lang="en-US" dirty="0" err="1" smtClean="0"/>
              <a:t>cerebellar</a:t>
            </a:r>
            <a:r>
              <a:rPr lang="en-US" dirty="0" smtClean="0"/>
              <a:t> hemispheres</a:t>
            </a:r>
          </a:p>
          <a:p>
            <a:pPr lvl="1"/>
            <a:r>
              <a:rPr lang="en-US" dirty="0" err="1" smtClean="0"/>
              <a:t>Diaphragma</a:t>
            </a:r>
            <a:r>
              <a:rPr lang="en-US" dirty="0" smtClean="0"/>
              <a:t> </a:t>
            </a:r>
            <a:r>
              <a:rPr lang="en-US" dirty="0" err="1" smtClean="0"/>
              <a:t>sellae</a:t>
            </a:r>
            <a:r>
              <a:rPr lang="en-US" dirty="0" smtClean="0"/>
              <a:t>: inferior from </a:t>
            </a:r>
            <a:r>
              <a:rPr lang="en-US" dirty="0" err="1" smtClean="0"/>
              <a:t>sella</a:t>
            </a:r>
            <a:r>
              <a:rPr lang="en-US" dirty="0" smtClean="0"/>
              <a:t> </a:t>
            </a:r>
            <a:r>
              <a:rPr lang="en-US" dirty="0" err="1" smtClean="0"/>
              <a:t>tursica</a:t>
            </a:r>
            <a:r>
              <a:rPr lang="en-US" dirty="0" smtClean="0"/>
              <a:t> to pituitary gland.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838" name="Picture 62" descr="15_03Figurea-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63" y="1133475"/>
            <a:ext cx="8548687" cy="4591050"/>
          </a:xfrm>
          <a:prstGeom prst="rect">
            <a:avLst/>
          </a:prstGeom>
          <a:noFill/>
        </p:spPr>
      </p:pic>
      <p:sp>
        <p:nvSpPr>
          <p:cNvPr id="331779" name="Rectangle 3"/>
          <p:cNvSpPr>
            <a:spLocks noChangeArrowheads="1"/>
          </p:cNvSpPr>
          <p:nvPr>
            <p:ph type="ctrTitle"/>
          </p:nvPr>
        </p:nvSpPr>
        <p:spPr bwMode="auto">
          <a:xfrm>
            <a:off x="152400" y="0"/>
            <a:ext cx="1981200" cy="304800"/>
          </a:xfrm>
          <a:noFill/>
          <a:ln w="3175"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</a:pPr>
            <a:r>
              <a:rPr lang="en-US" sz="1200">
                <a:latin typeface="Arial" pitchFamily="-102" charset="0"/>
              </a:rPr>
              <a:t>LE 15-3a</a:t>
            </a:r>
          </a:p>
        </p:txBody>
      </p:sp>
      <p:sp>
        <p:nvSpPr>
          <p:cNvPr id="331780" name="Text Box 4"/>
          <p:cNvSpPr txBox="1">
            <a:spLocks noChangeArrowheads="1"/>
          </p:cNvSpPr>
          <p:nvPr/>
        </p:nvSpPr>
        <p:spPr bwMode="auto">
          <a:xfrm>
            <a:off x="1296988" y="5280025"/>
            <a:ext cx="1117600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500" b="1">
                <a:latin typeface="Arial" pitchFamily="-102" charset="0"/>
              </a:rPr>
              <a:t>Lateral view</a:t>
            </a:r>
          </a:p>
        </p:txBody>
      </p:sp>
      <p:sp>
        <p:nvSpPr>
          <p:cNvPr id="331805" name="Text Box 29"/>
          <p:cNvSpPr txBox="1">
            <a:spLocks noChangeArrowheads="1"/>
          </p:cNvSpPr>
          <p:nvPr/>
        </p:nvSpPr>
        <p:spPr bwMode="auto">
          <a:xfrm>
            <a:off x="741363" y="1397000"/>
            <a:ext cx="1117600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500" b="1">
                <a:latin typeface="Arial" pitchFamily="-102" charset="0"/>
              </a:rPr>
              <a:t>Cerebellum</a:t>
            </a:r>
          </a:p>
        </p:txBody>
      </p:sp>
      <p:sp>
        <p:nvSpPr>
          <p:cNvPr id="331806" name="Text Box 30"/>
          <p:cNvSpPr txBox="1">
            <a:spLocks noChangeArrowheads="1"/>
          </p:cNvSpPr>
          <p:nvPr/>
        </p:nvSpPr>
        <p:spPr bwMode="auto">
          <a:xfrm>
            <a:off x="4281488" y="5026025"/>
            <a:ext cx="622300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500" b="1">
                <a:latin typeface="Arial" pitchFamily="-102" charset="0"/>
              </a:rPr>
              <a:t>Spinal</a:t>
            </a:r>
          </a:p>
          <a:p>
            <a:pPr algn="l">
              <a:lnSpc>
                <a:spcPct val="90000"/>
              </a:lnSpc>
              <a:buFont typeface="Times" pitchFamily="-102" charset="0"/>
              <a:buNone/>
            </a:pPr>
            <a:r>
              <a:rPr lang="en-US" sz="1500" b="1">
                <a:latin typeface="Arial" pitchFamily="-102" charset="0"/>
              </a:rPr>
              <a:t>cord</a:t>
            </a:r>
          </a:p>
        </p:txBody>
      </p:sp>
      <p:sp>
        <p:nvSpPr>
          <p:cNvPr id="331807" name="Text Box 31"/>
          <p:cNvSpPr txBox="1">
            <a:spLocks noChangeArrowheads="1"/>
          </p:cNvSpPr>
          <p:nvPr/>
        </p:nvSpPr>
        <p:spPr bwMode="auto">
          <a:xfrm>
            <a:off x="6910388" y="2917825"/>
            <a:ext cx="876300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500" b="1" i="1">
                <a:latin typeface="Arial" pitchFamily="-102" charset="0"/>
              </a:rPr>
              <a:t>Cranium</a:t>
            </a:r>
          </a:p>
        </p:txBody>
      </p:sp>
      <p:sp>
        <p:nvSpPr>
          <p:cNvPr id="331808" name="Text Box 32"/>
          <p:cNvSpPr txBox="1">
            <a:spLocks noChangeArrowheads="1"/>
          </p:cNvSpPr>
          <p:nvPr/>
        </p:nvSpPr>
        <p:spPr bwMode="auto">
          <a:xfrm>
            <a:off x="5208588" y="5064125"/>
            <a:ext cx="622300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  <a:buFont typeface="Times" pitchFamily="-102" charset="0"/>
              <a:buNone/>
            </a:pPr>
            <a:r>
              <a:rPr lang="en-US" sz="1500" b="1">
                <a:latin typeface="Arial" pitchFamily="-102" charset="0"/>
              </a:rPr>
              <a:t>Pia</a:t>
            </a:r>
          </a:p>
          <a:p>
            <a:pPr algn="ctr">
              <a:lnSpc>
                <a:spcPct val="80000"/>
              </a:lnSpc>
              <a:buFont typeface="Times" pitchFamily="-102" charset="0"/>
              <a:buNone/>
            </a:pPr>
            <a:r>
              <a:rPr lang="en-US" sz="1500" b="1">
                <a:latin typeface="Arial" pitchFamily="-102" charset="0"/>
              </a:rPr>
              <a:t>mater</a:t>
            </a:r>
          </a:p>
        </p:txBody>
      </p:sp>
      <p:sp>
        <p:nvSpPr>
          <p:cNvPr id="331809" name="Text Box 33"/>
          <p:cNvSpPr txBox="1">
            <a:spLocks noChangeArrowheads="1"/>
          </p:cNvSpPr>
          <p:nvPr/>
        </p:nvSpPr>
        <p:spPr bwMode="auto">
          <a:xfrm>
            <a:off x="5856288" y="4864100"/>
            <a:ext cx="1333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70000"/>
              </a:lnSpc>
              <a:buFont typeface="Times" pitchFamily="-102" charset="0"/>
              <a:buNone/>
            </a:pPr>
            <a:r>
              <a:rPr lang="en-US" sz="1500" b="1">
                <a:latin typeface="Arial" pitchFamily="-102" charset="0"/>
              </a:rPr>
              <a:t>Subarachnoid</a:t>
            </a:r>
          </a:p>
          <a:p>
            <a:pPr algn="ctr">
              <a:lnSpc>
                <a:spcPct val="70000"/>
              </a:lnSpc>
              <a:buFont typeface="Times" pitchFamily="-102" charset="0"/>
              <a:buNone/>
            </a:pPr>
            <a:r>
              <a:rPr lang="en-US" sz="1500" b="1">
                <a:latin typeface="Arial" pitchFamily="-102" charset="0"/>
              </a:rPr>
              <a:t>space</a:t>
            </a:r>
          </a:p>
        </p:txBody>
      </p:sp>
      <p:sp>
        <p:nvSpPr>
          <p:cNvPr id="331810" name="Text Box 34"/>
          <p:cNvSpPr txBox="1">
            <a:spLocks noChangeArrowheads="1"/>
          </p:cNvSpPr>
          <p:nvPr/>
        </p:nvSpPr>
        <p:spPr bwMode="auto">
          <a:xfrm>
            <a:off x="7094538" y="5213350"/>
            <a:ext cx="901700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70000"/>
              </a:lnSpc>
              <a:buFont typeface="Times" pitchFamily="-102" charset="0"/>
              <a:buNone/>
            </a:pPr>
            <a:r>
              <a:rPr lang="en-US" sz="1500" b="1">
                <a:latin typeface="Arial" pitchFamily="-102" charset="0"/>
              </a:rPr>
              <a:t>Arachnoid</a:t>
            </a:r>
          </a:p>
          <a:p>
            <a:pPr algn="ctr">
              <a:lnSpc>
                <a:spcPct val="70000"/>
              </a:lnSpc>
              <a:buFont typeface="Times" pitchFamily="-102" charset="0"/>
              <a:buNone/>
            </a:pPr>
            <a:r>
              <a:rPr lang="en-US" sz="1500" b="1">
                <a:latin typeface="Arial" pitchFamily="-102" charset="0"/>
              </a:rPr>
              <a:t>mater</a:t>
            </a:r>
          </a:p>
        </p:txBody>
      </p:sp>
      <p:sp>
        <p:nvSpPr>
          <p:cNvPr id="331811" name="Text Box 35"/>
          <p:cNvSpPr txBox="1">
            <a:spLocks noChangeArrowheads="1"/>
          </p:cNvSpPr>
          <p:nvPr/>
        </p:nvSpPr>
        <p:spPr bwMode="auto">
          <a:xfrm>
            <a:off x="7993063" y="4816475"/>
            <a:ext cx="825500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70000"/>
              </a:lnSpc>
              <a:buFont typeface="Times" pitchFamily="-102" charset="0"/>
              <a:buNone/>
            </a:pPr>
            <a:r>
              <a:rPr lang="en-US" sz="1500" b="1">
                <a:latin typeface="Arial" pitchFamily="-102" charset="0"/>
              </a:rPr>
              <a:t>Subdural</a:t>
            </a:r>
          </a:p>
          <a:p>
            <a:pPr algn="ctr">
              <a:lnSpc>
                <a:spcPct val="70000"/>
              </a:lnSpc>
              <a:buFont typeface="Times" pitchFamily="-102" charset="0"/>
              <a:buNone/>
            </a:pPr>
            <a:r>
              <a:rPr lang="en-US" sz="1500" b="1">
                <a:latin typeface="Arial" pitchFamily="-102" charset="0"/>
              </a:rPr>
              <a:t>space</a:t>
            </a:r>
          </a:p>
        </p:txBody>
      </p:sp>
      <p:sp>
        <p:nvSpPr>
          <p:cNvPr id="331812" name="Text Box 36"/>
          <p:cNvSpPr txBox="1">
            <a:spLocks noChangeArrowheads="1"/>
          </p:cNvSpPr>
          <p:nvPr/>
        </p:nvSpPr>
        <p:spPr bwMode="auto">
          <a:xfrm>
            <a:off x="4833938" y="4327525"/>
            <a:ext cx="7874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70000"/>
              </a:lnSpc>
              <a:buFont typeface="Times" pitchFamily="-102" charset="0"/>
              <a:buNone/>
            </a:pPr>
            <a:r>
              <a:rPr lang="en-US" sz="1500" b="1">
                <a:latin typeface="Arial" pitchFamily="-102" charset="0"/>
              </a:rPr>
              <a:t>Cerebral</a:t>
            </a:r>
          </a:p>
          <a:p>
            <a:pPr algn="ctr">
              <a:lnSpc>
                <a:spcPct val="70000"/>
              </a:lnSpc>
              <a:buFont typeface="Times" pitchFamily="-102" charset="0"/>
              <a:buNone/>
            </a:pPr>
            <a:r>
              <a:rPr lang="en-US" sz="1500" b="1">
                <a:latin typeface="Arial" pitchFamily="-102" charset="0"/>
              </a:rPr>
              <a:t>cortex</a:t>
            </a:r>
          </a:p>
        </p:txBody>
      </p:sp>
      <p:sp>
        <p:nvSpPr>
          <p:cNvPr id="331813" name="Text Box 37"/>
          <p:cNvSpPr txBox="1">
            <a:spLocks noChangeArrowheads="1"/>
          </p:cNvSpPr>
          <p:nvPr/>
        </p:nvSpPr>
        <p:spPr bwMode="auto">
          <a:xfrm>
            <a:off x="6554788" y="2352675"/>
            <a:ext cx="66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500" b="1">
                <a:latin typeface="Arial" pitchFamily="-102" charset="0"/>
              </a:rPr>
              <a:t>Dural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500" b="1">
                <a:latin typeface="Arial" pitchFamily="-102" charset="0"/>
              </a:rPr>
              <a:t>sinus</a:t>
            </a:r>
          </a:p>
        </p:txBody>
      </p:sp>
      <p:sp>
        <p:nvSpPr>
          <p:cNvPr id="331814" name="Text Box 38"/>
          <p:cNvSpPr txBox="1">
            <a:spLocks noChangeArrowheads="1"/>
          </p:cNvSpPr>
          <p:nvPr/>
        </p:nvSpPr>
        <p:spPr bwMode="auto">
          <a:xfrm>
            <a:off x="5272088" y="1752600"/>
            <a:ext cx="1651000" cy="38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500" b="1">
                <a:latin typeface="Arial" pitchFamily="-102" charset="0"/>
              </a:rPr>
              <a:t>Dura mater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500" b="1">
                <a:latin typeface="Arial" pitchFamily="-102" charset="0"/>
              </a:rPr>
              <a:t>(meningeal layer)</a:t>
            </a:r>
          </a:p>
        </p:txBody>
      </p:sp>
      <p:sp>
        <p:nvSpPr>
          <p:cNvPr id="331815" name="Text Box 39"/>
          <p:cNvSpPr txBox="1">
            <a:spLocks noChangeArrowheads="1"/>
          </p:cNvSpPr>
          <p:nvPr/>
        </p:nvSpPr>
        <p:spPr bwMode="auto">
          <a:xfrm>
            <a:off x="7767638" y="1974850"/>
            <a:ext cx="1054100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500" b="1">
                <a:latin typeface="Arial" pitchFamily="-102" charset="0"/>
              </a:rPr>
              <a:t>Dura mater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500" b="1">
                <a:latin typeface="Arial" pitchFamily="-102" charset="0"/>
              </a:rPr>
              <a:t>(endosteal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500" b="1">
                <a:latin typeface="Arial" pitchFamily="-102" charset="0"/>
              </a:rPr>
              <a:t>layer)</a:t>
            </a:r>
          </a:p>
        </p:txBody>
      </p:sp>
      <p:sp>
        <p:nvSpPr>
          <p:cNvPr id="331816" name="Text Box 40"/>
          <p:cNvSpPr txBox="1">
            <a:spLocks noChangeArrowheads="1"/>
          </p:cNvSpPr>
          <p:nvPr/>
        </p:nvSpPr>
        <p:spPr bwMode="auto">
          <a:xfrm>
            <a:off x="239713" y="1860550"/>
            <a:ext cx="1082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500" b="1">
                <a:latin typeface="Arial" pitchFamily="-102" charset="0"/>
              </a:rPr>
              <a:t>Medulla</a:t>
            </a:r>
          </a:p>
          <a:p>
            <a:pPr>
              <a:lnSpc>
                <a:spcPct val="90000"/>
              </a:lnSpc>
              <a:buFont typeface="Times" pitchFamily="-102" charset="0"/>
              <a:buNone/>
            </a:pPr>
            <a:r>
              <a:rPr lang="en-US" sz="1500" b="1">
                <a:latin typeface="Arial" pitchFamily="-102" charset="0"/>
              </a:rPr>
              <a:t>oblongata</a:t>
            </a:r>
          </a:p>
        </p:txBody>
      </p:sp>
      <p:sp>
        <p:nvSpPr>
          <p:cNvPr id="331817" name="Text Box 41"/>
          <p:cNvSpPr txBox="1">
            <a:spLocks noChangeArrowheads="1"/>
          </p:cNvSpPr>
          <p:nvPr/>
        </p:nvSpPr>
        <p:spPr bwMode="auto">
          <a:xfrm>
            <a:off x="2709863" y="1143000"/>
            <a:ext cx="796925" cy="38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500" b="1">
                <a:latin typeface="Arial" pitchFamily="-102" charset="0"/>
              </a:rPr>
              <a:t>Cerebral</a:t>
            </a:r>
          </a:p>
          <a:p>
            <a:pPr algn="ctr">
              <a:lnSpc>
                <a:spcPct val="90000"/>
              </a:lnSpc>
              <a:buFont typeface="Times" pitchFamily="-102" charset="0"/>
              <a:buNone/>
            </a:pPr>
            <a:r>
              <a:rPr lang="en-US" sz="1500" b="1">
                <a:latin typeface="Arial" pitchFamily="-102" charset="0"/>
              </a:rPr>
              <a:t>cortex</a:t>
            </a:r>
          </a:p>
        </p:txBody>
      </p:sp>
      <p:sp>
        <p:nvSpPr>
          <p:cNvPr id="331818" name="Line 42"/>
          <p:cNvSpPr>
            <a:spLocks noChangeShapeType="1"/>
          </p:cNvSpPr>
          <p:nvPr/>
        </p:nvSpPr>
        <p:spPr bwMode="auto">
          <a:xfrm flipH="1" flipV="1">
            <a:off x="1527175" y="1965325"/>
            <a:ext cx="1508125" cy="2428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1819" name="Line 43"/>
          <p:cNvSpPr>
            <a:spLocks noChangeShapeType="1"/>
          </p:cNvSpPr>
          <p:nvPr/>
        </p:nvSpPr>
        <p:spPr bwMode="auto">
          <a:xfrm>
            <a:off x="1355725" y="1968500"/>
            <a:ext cx="1746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1820" name="Line 44"/>
          <p:cNvSpPr>
            <a:spLocks noChangeShapeType="1"/>
          </p:cNvSpPr>
          <p:nvPr/>
        </p:nvSpPr>
        <p:spPr bwMode="auto">
          <a:xfrm>
            <a:off x="1863725" y="1514475"/>
            <a:ext cx="29527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1821" name="Line 45"/>
          <p:cNvSpPr>
            <a:spLocks noChangeShapeType="1"/>
          </p:cNvSpPr>
          <p:nvPr/>
        </p:nvSpPr>
        <p:spPr bwMode="auto">
          <a:xfrm>
            <a:off x="2155825" y="1514475"/>
            <a:ext cx="1419225" cy="274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1822" name="Line 46"/>
          <p:cNvSpPr>
            <a:spLocks noChangeShapeType="1"/>
          </p:cNvSpPr>
          <p:nvPr/>
        </p:nvSpPr>
        <p:spPr bwMode="auto">
          <a:xfrm>
            <a:off x="3108325" y="1568450"/>
            <a:ext cx="396875" cy="1514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1823" name="Line 47"/>
          <p:cNvSpPr>
            <a:spLocks noChangeShapeType="1"/>
          </p:cNvSpPr>
          <p:nvPr/>
        </p:nvSpPr>
        <p:spPr bwMode="auto">
          <a:xfrm flipV="1">
            <a:off x="3235325" y="5121275"/>
            <a:ext cx="1016000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1824" name="Line 48"/>
          <p:cNvSpPr>
            <a:spLocks noChangeShapeType="1"/>
          </p:cNvSpPr>
          <p:nvPr/>
        </p:nvSpPr>
        <p:spPr bwMode="auto">
          <a:xfrm flipV="1">
            <a:off x="5635625" y="4384675"/>
            <a:ext cx="266700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1826" name="Line 50"/>
          <p:cNvSpPr>
            <a:spLocks noChangeShapeType="1"/>
          </p:cNvSpPr>
          <p:nvPr/>
        </p:nvSpPr>
        <p:spPr bwMode="auto">
          <a:xfrm flipV="1">
            <a:off x="5521325" y="4870450"/>
            <a:ext cx="3175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1827" name="Line 51"/>
          <p:cNvSpPr>
            <a:spLocks noChangeShapeType="1"/>
          </p:cNvSpPr>
          <p:nvPr/>
        </p:nvSpPr>
        <p:spPr bwMode="auto">
          <a:xfrm flipH="1">
            <a:off x="5524500" y="4381500"/>
            <a:ext cx="876300" cy="492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1828" name="Line 52"/>
          <p:cNvSpPr>
            <a:spLocks noChangeShapeType="1"/>
          </p:cNvSpPr>
          <p:nvPr/>
        </p:nvSpPr>
        <p:spPr bwMode="auto">
          <a:xfrm flipV="1">
            <a:off x="6530975" y="4756150"/>
            <a:ext cx="0" cy="79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1829" name="Line 53"/>
          <p:cNvSpPr>
            <a:spLocks noChangeShapeType="1"/>
          </p:cNvSpPr>
          <p:nvPr/>
        </p:nvSpPr>
        <p:spPr bwMode="auto">
          <a:xfrm flipH="1">
            <a:off x="6530975" y="4594225"/>
            <a:ext cx="479425" cy="165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1830" name="Line 54"/>
          <p:cNvSpPr>
            <a:spLocks noChangeShapeType="1"/>
          </p:cNvSpPr>
          <p:nvPr/>
        </p:nvSpPr>
        <p:spPr bwMode="auto">
          <a:xfrm flipH="1">
            <a:off x="7531100" y="4495800"/>
            <a:ext cx="0" cy="663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1831" name="Line 55"/>
          <p:cNvSpPr>
            <a:spLocks noChangeShapeType="1"/>
          </p:cNvSpPr>
          <p:nvPr/>
        </p:nvSpPr>
        <p:spPr bwMode="auto">
          <a:xfrm>
            <a:off x="7204075" y="4165600"/>
            <a:ext cx="1216025" cy="346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1832" name="Line 56"/>
          <p:cNvSpPr>
            <a:spLocks noChangeShapeType="1"/>
          </p:cNvSpPr>
          <p:nvPr/>
        </p:nvSpPr>
        <p:spPr bwMode="auto">
          <a:xfrm flipV="1">
            <a:off x="8416925" y="4508500"/>
            <a:ext cx="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1833" name="Line 57"/>
          <p:cNvSpPr>
            <a:spLocks noChangeShapeType="1"/>
          </p:cNvSpPr>
          <p:nvPr/>
        </p:nvSpPr>
        <p:spPr bwMode="auto">
          <a:xfrm flipH="1">
            <a:off x="6527800" y="2749550"/>
            <a:ext cx="349250" cy="736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1834" name="Line 58"/>
          <p:cNvSpPr>
            <a:spLocks noChangeShapeType="1"/>
          </p:cNvSpPr>
          <p:nvPr/>
        </p:nvSpPr>
        <p:spPr bwMode="auto">
          <a:xfrm>
            <a:off x="8267700" y="2622550"/>
            <a:ext cx="3175" cy="539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1835" name="Line 59"/>
          <p:cNvSpPr>
            <a:spLocks noChangeShapeType="1"/>
          </p:cNvSpPr>
          <p:nvPr/>
        </p:nvSpPr>
        <p:spPr bwMode="auto">
          <a:xfrm flipV="1">
            <a:off x="6972300" y="3155950"/>
            <a:ext cx="1301750" cy="92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1836" name="Line 60"/>
          <p:cNvSpPr>
            <a:spLocks noChangeShapeType="1"/>
          </p:cNvSpPr>
          <p:nvPr/>
        </p:nvSpPr>
        <p:spPr bwMode="auto">
          <a:xfrm flipH="1">
            <a:off x="6083300" y="2200275"/>
            <a:ext cx="3175" cy="793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1837" name="Line 61"/>
          <p:cNvSpPr>
            <a:spLocks noChangeShapeType="1"/>
          </p:cNvSpPr>
          <p:nvPr/>
        </p:nvSpPr>
        <p:spPr bwMode="auto">
          <a:xfrm flipH="1" flipV="1">
            <a:off x="6083300" y="2990850"/>
            <a:ext cx="450850" cy="714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ＭＳ ゴシック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Urban.thmx</Template>
  <TotalTime>105</TotalTime>
  <Words>2413</Words>
  <Application>Microsoft Macintosh PowerPoint</Application>
  <PresentationFormat>On-screen Show (4:3)</PresentationFormat>
  <Paragraphs>1088</Paragraphs>
  <Slides>55</Slides>
  <Notes>3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Urban</vt:lpstr>
      <vt:lpstr>Chapter 16: The Brain</vt:lpstr>
      <vt:lpstr>Ch 16: The Brain and Cranial Nerves</vt:lpstr>
      <vt:lpstr>Embrological Organization</vt:lpstr>
      <vt:lpstr>LE 15-1</vt:lpstr>
      <vt:lpstr>Ventricles</vt:lpstr>
      <vt:lpstr>LE 15-2a</vt:lpstr>
      <vt:lpstr>LE 15-2cd</vt:lpstr>
      <vt:lpstr>Cranial Meninges: The dura mater</vt:lpstr>
      <vt:lpstr>LE 15-3a</vt:lpstr>
      <vt:lpstr>Arachnoid mater</vt:lpstr>
      <vt:lpstr>LE 15-4</vt:lpstr>
      <vt:lpstr>Cerebrospinal Fluid</vt:lpstr>
      <vt:lpstr>LE 15-6</vt:lpstr>
      <vt:lpstr>Blood Brain Barrier</vt:lpstr>
      <vt:lpstr>LE 15-5</vt:lpstr>
      <vt:lpstr>Regions of the brain: Medulla Oblongata</vt:lpstr>
      <vt:lpstr>LE 15-20</vt:lpstr>
      <vt:lpstr>Pons</vt:lpstr>
      <vt:lpstr>LE 15-19b_1</vt:lpstr>
      <vt:lpstr>Cerebellum</vt:lpstr>
      <vt:lpstr>LE 15-19a</vt:lpstr>
      <vt:lpstr>Mesencephalon</vt:lpstr>
      <vt:lpstr>LE 15-17b</vt:lpstr>
      <vt:lpstr>LE 15-17a</vt:lpstr>
      <vt:lpstr>Diencephalon</vt:lpstr>
      <vt:lpstr>LE 15-16c</vt:lpstr>
      <vt:lpstr>LE 15-13b</vt:lpstr>
      <vt:lpstr>LE 15-14a</vt:lpstr>
      <vt:lpstr>LE 15-14b</vt:lpstr>
      <vt:lpstr>Telencephelon</vt:lpstr>
      <vt:lpstr>Basal Nuclei</vt:lpstr>
      <vt:lpstr>LE 15-11ab</vt:lpstr>
      <vt:lpstr>LE 15-11a,d</vt:lpstr>
      <vt:lpstr>LE 15-11c</vt:lpstr>
      <vt:lpstr>Limbic System</vt:lpstr>
      <vt:lpstr>LE 15-12a</vt:lpstr>
      <vt:lpstr>Cerebrum</vt:lpstr>
      <vt:lpstr>Frontal Lobe</vt:lpstr>
      <vt:lpstr>Parietal Lobe</vt:lpstr>
      <vt:lpstr>Temporal Lobe</vt:lpstr>
      <vt:lpstr>Occipital Lobe</vt:lpstr>
      <vt:lpstr>Insula</vt:lpstr>
      <vt:lpstr>White matter in the cerebrum</vt:lpstr>
      <vt:lpstr>LE 15-10</vt:lpstr>
      <vt:lpstr>Cranial Nerves</vt:lpstr>
      <vt:lpstr>LE 15-21b</vt:lpstr>
      <vt:lpstr>LE 15-22</vt:lpstr>
      <vt:lpstr>LE 15-23</vt:lpstr>
      <vt:lpstr>LE 15-24</vt:lpstr>
      <vt:lpstr>LE 15-25</vt:lpstr>
      <vt:lpstr>LE 15-26</vt:lpstr>
      <vt:lpstr>LE 15-27</vt:lpstr>
      <vt:lpstr>LE 15-28</vt:lpstr>
      <vt:lpstr>LE 15-29</vt:lpstr>
      <vt:lpstr>LE 15-30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16: The Brain</dc:title>
  <dc:creator>Nancy</dc:creator>
  <cp:lastModifiedBy>Nancy</cp:lastModifiedBy>
  <cp:revision>1</cp:revision>
  <dcterms:created xsi:type="dcterms:W3CDTF">2016-08-10T21:42:22Z</dcterms:created>
  <dcterms:modified xsi:type="dcterms:W3CDTF">2016-08-10T23:27:28Z</dcterms:modified>
</cp:coreProperties>
</file>